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262" r:id="rId49"/>
    <p:sldId id="309" r:id="rId50"/>
    <p:sldId id="256" r:id="rId51"/>
    <p:sldId id="257" r:id="rId52"/>
    <p:sldId id="25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wensheng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2-24T17:30:27.093" idx="1">
    <p:pos x="5263" y="2136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970B9E-3469-4F1C-A2D5-E4B836459D1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913EB-AE8F-4636-BAEA-DE341A4C087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D5CB6-50FF-4DE8-B2C6-29D37C9FAB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A1C0A-AF0D-4890-A6DD-2EF8D0C028A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57983-16E0-4FB4-8351-40DC9829A2F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CDFD0-F36B-47EB-9022-94634713EB5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F459C-3135-4151-991A-1C3ABE85BA2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1A5B2-3376-4808-BCB4-ED66834484F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196B3-DCA5-4816-80D1-9C6875B86E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80831-82E6-4B31-8FF1-C75FCF61D2B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23084-2AF7-4909-92EB-0A0C7D36FF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99AB984-CE9F-4A2F-9D02-DA295E13949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381001"/>
            <a:ext cx="748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856" y="2467428"/>
            <a:ext cx="8501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ANTIGEN</a:t>
            </a:r>
            <a:endParaRPr lang="en-US" sz="44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85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</a:t>
            </a:r>
            <a:r>
              <a:rPr lang="en-US" sz="2800" dirty="0" smtClean="0">
                <a:latin typeface="Book Antiqua" panose="02040602050305030304" pitchFamily="18" charset="0"/>
              </a:rPr>
              <a:t>OF MICROBIOLOGY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393371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" y="-531813"/>
            <a:ext cx="6870700" cy="1600201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solidFill>
                  <a:srgbClr val="FF3300"/>
                </a:solidFill>
              </a:rPr>
              <a:t>Clonal selection theory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69975"/>
            <a:ext cx="7696200" cy="57880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400" smtClean="0">
                <a:ea typeface="DFPTongTong-B5" pitchFamily="2" charset="-120"/>
              </a:rPr>
              <a:t>There are various lymphocyte clones, each clone only bears a unique  type of Ag  receptor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zh-CN" sz="2400" smtClean="0">
              <a:ea typeface="DFPTongTong-B5" pitchFamily="2" charset="-12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400" smtClean="0">
                <a:ea typeface="DFPTongTong-B5" pitchFamily="2" charset="-120"/>
              </a:rPr>
              <a:t>The clones of lymphocyte that  can recognize self-Ags will be destroyed or learn to tolerance to self Ags  (forbidden clones) at the early stage of their </a:t>
            </a:r>
            <a:r>
              <a:rPr lang="en-US" altLang="zh-CN" sz="2400" smtClean="0"/>
              <a:t>develop</a:t>
            </a:r>
            <a:r>
              <a:rPr lang="en-US" altLang="zh-CN" sz="2400" smtClean="0">
                <a:ea typeface="DFPTongTong-B5" pitchFamily="2" charset="-120"/>
              </a:rPr>
              <a:t>ment---</a:t>
            </a:r>
            <a:r>
              <a:rPr lang="en-US" altLang="zh-CN" sz="2400" smtClean="0">
                <a:solidFill>
                  <a:srgbClr val="FF3300"/>
                </a:solidFill>
                <a:ea typeface="DFPTongTong-B5" pitchFamily="2" charset="-120"/>
              </a:rPr>
              <a:t>clone deletion</a:t>
            </a:r>
            <a:r>
              <a:rPr lang="en-US" altLang="zh-CN" sz="2400" smtClean="0">
                <a:ea typeface="DFPTongTong-B5" pitchFamily="2" charset="-120"/>
              </a:rPr>
              <a:t>  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400" smtClean="0">
              <a:ea typeface="DFPTongTong-B5" pitchFamily="2" charset="-12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400" smtClean="0">
                <a:ea typeface="DFPTongTong-B5" pitchFamily="2" charset="-120"/>
              </a:rPr>
              <a:t>The clones of lymphocytes that can be interacted with corresponding Ag (by Ag receptors )  can be selected  and  induced to activation, proliferation , produce Ab and specific memory cells---</a:t>
            </a:r>
            <a:r>
              <a:rPr lang="en-US" altLang="zh-CN" sz="2400" smtClean="0">
                <a:solidFill>
                  <a:srgbClr val="FF3300"/>
                </a:solidFill>
                <a:ea typeface="DFPTongTong-B5" pitchFamily="2" charset="-120"/>
              </a:rPr>
              <a:t>clone selection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zh-CN" sz="2400" smtClean="0">
              <a:solidFill>
                <a:srgbClr val="FF3300"/>
              </a:solidFill>
              <a:ea typeface="DFPTongTong-B5" pitchFamily="2" charset="-12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400" smtClean="0">
                <a:ea typeface="DFPTongTong-B5" pitchFamily="2" charset="-120"/>
              </a:rPr>
              <a:t>          Forbidden clones can be revival and cause      	autoimmunity.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b="1" smtClean="0">
                <a:solidFill>
                  <a:srgbClr val="FF3300"/>
                </a:solidFill>
              </a:rPr>
              <a:t/>
            </a:r>
            <a:br>
              <a:rPr lang="en-US" altLang="zh-CN" b="1" smtClean="0">
                <a:solidFill>
                  <a:srgbClr val="FF3300"/>
                </a:solidFill>
              </a:rPr>
            </a:br>
            <a:r>
              <a:rPr lang="en-US" altLang="zh-CN" b="1" smtClean="0">
                <a:solidFill>
                  <a:srgbClr val="FF3300"/>
                </a:solidFill>
              </a:rPr>
              <a:t>                          </a:t>
            </a:r>
            <a:r>
              <a:rPr lang="en-US" altLang="zh-CN" sz="2000" b="1" i="1" smtClean="0"/>
              <a:t> </a:t>
            </a:r>
            <a:r>
              <a:rPr lang="en-US" altLang="zh-CN" b="1" smtClean="0">
                <a:solidFill>
                  <a:srgbClr val="FF3300"/>
                </a:solidFill>
              </a:rPr>
              <a:t> </a:t>
            </a:r>
            <a:r>
              <a:rPr lang="en-US" altLang="zh-CN" sz="2000" b="1" smtClean="0"/>
              <a:t>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3998913"/>
          </a:xfrm>
        </p:spPr>
        <p:txBody>
          <a:bodyPr>
            <a:normAutofit fontScale="92500"/>
          </a:bodyPr>
          <a:lstStyle/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/>
              <a:t>(1) Xeno-substances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/>
              <a:t>    ---- Various pathogens and their products, xeno-  proteins, etc.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/>
              <a:t>(2) Allo-substances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/>
              <a:t>    ---- ABO blood type, HLA, et al.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/>
              <a:t>(2) Self component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Release of sequestered antigen------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800" smtClean="0"/>
              <a:t>     Such as lens protein, sperm etc.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Change of molecular structure of auto-tissues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800" smtClean="0"/>
              <a:t> </a:t>
            </a:r>
            <a:r>
              <a:rPr lang="en-US" altLang="zh-CN" sz="2800" smtClean="0">
                <a:solidFill>
                  <a:schemeClr val="tx2"/>
                </a:solidFill>
              </a:rPr>
              <a:t>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zh-CN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6278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9144000" cy="2205038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2. Physical and chemical nature of antigen </a:t>
            </a:r>
            <a:endParaRPr lang="en-US" altLang="zh-CN" sz="3200" smtClean="0">
              <a:solidFill>
                <a:srgbClr val="FF33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0"/>
            <a:ext cx="9144000" cy="3281363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(1) Molecular weight( &gt;10.0 kD)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endParaRPr lang="en-US" altLang="zh-CN" sz="2800" smtClean="0"/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more stationary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more surface structure for lymphocytes to recognize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32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4561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(2) Chemical composition and structure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 Protein&gt;polysaccharides, nucleic acids, lipids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>
                <a:solidFill>
                  <a:srgbClr val="000000"/>
                </a:solidFill>
              </a:rPr>
              <a:t>   </a:t>
            </a:r>
            <a:r>
              <a:rPr lang="en-US" altLang="zh-CN" sz="2800" smtClean="0">
                <a:solidFill>
                  <a:srgbClr val="FF3300"/>
                </a:solidFill>
              </a:rPr>
              <a:t>(Protein containing aromatic amino acid,such as tyrosine)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zh-CN" sz="2800" smtClean="0">
              <a:solidFill>
                <a:srgbClr val="FF3300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(3) Physical nature </a:t>
            </a:r>
            <a:r>
              <a:rPr lang="en-US" altLang="zh-CN" sz="2800" smtClean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>
                <a:solidFill>
                  <a:srgbClr val="000000"/>
                </a:solidFill>
              </a:rPr>
              <a:t>    </a:t>
            </a:r>
            <a:r>
              <a:rPr lang="en-US" altLang="zh-CN" sz="2800" smtClean="0"/>
              <a:t>Polymer &gt; Monomer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 Cycle molecule &gt;linear molecule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          Particulate Ag&gt; soluble Ag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CN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graphicFrame>
        <p:nvGraphicFramePr>
          <p:cNvPr id="16388" name="Object 4" descr="073"/>
          <p:cNvGraphicFramePr>
            <a:graphicFrameLocks noChangeAspect="1"/>
          </p:cNvGraphicFramePr>
          <p:nvPr>
            <p:ph idx="1"/>
          </p:nvPr>
        </p:nvGraphicFramePr>
        <p:xfrm>
          <a:off x="1552575" y="1951038"/>
          <a:ext cx="5599113" cy="3511550"/>
        </p:xfrm>
        <a:graphic>
          <a:graphicData uri="http://schemas.openxmlformats.org/presentationml/2006/ole">
            <p:oleObj spid="_x0000_s1026" name="位图图像" r:id="rId3" imgW="6620799" imgH="4153480" progId="PBrush">
              <p:embed/>
            </p:oleObj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288" y="530225"/>
            <a:ext cx="9925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3200">
                <a:latin typeface="Tahoma" pitchFamily="34" charset="0"/>
              </a:rPr>
              <a:t>3. Conformation and Accessibility</a:t>
            </a:r>
            <a:r>
              <a:rPr lang="en-US" altLang="zh-CN" sz="320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en-US" altLang="zh-CN" sz="3200">
                <a:solidFill>
                  <a:srgbClr val="FF3300"/>
                </a:solidFill>
                <a:latin typeface="Times New Roman" pitchFamily="18" charset="0"/>
              </a:rPr>
            </a:br>
            <a:endParaRPr lang="en-US" altLang="zh-CN" sz="32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57400" y="4800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200" b="1">
                <a:latin typeface="Times New Roman" pitchFamily="18" charset="0"/>
              </a:rPr>
              <a:t>Polymer  lysine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733800" y="4800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200" b="1">
                <a:latin typeface="Times New Roman" pitchFamily="18" charset="0"/>
              </a:rPr>
              <a:t>Polymer alanine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257800" y="48006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200" b="1">
                <a:latin typeface="Times New Roman" pitchFamily="18" charset="0"/>
              </a:rPr>
              <a:t>Tyrosine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400800" y="48006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200" b="1">
                <a:latin typeface="Times New Roman" pitchFamily="18" charset="0"/>
              </a:rPr>
              <a:t>Glutamic acid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981200" y="5257800"/>
            <a:ext cx="449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latin typeface="Times New Roman" pitchFamily="18" charset="0"/>
              </a:rPr>
              <a:t>   The position and space of amino acid residues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latin typeface="Times New Roman" pitchFamily="18" charset="0"/>
              </a:rPr>
              <a:t>       are related to immunogenecity of antigen</a:t>
            </a:r>
            <a:r>
              <a:rPr lang="en-US" altLang="zh-CN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614363"/>
            <a:ext cx="6523037" cy="113030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II. Factors related to host</a:t>
            </a:r>
            <a:br>
              <a:rPr lang="en-US" altLang="zh-CN" sz="3200" smtClean="0"/>
            </a:br>
            <a:endParaRPr lang="en-US" altLang="zh-CN" sz="32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16113"/>
            <a:ext cx="8153400" cy="4556125"/>
          </a:xfrm>
        </p:spPr>
        <p:txBody>
          <a:bodyPr/>
          <a:lstStyle/>
          <a:p>
            <a:pPr algn="just" eaLnBrk="1" hangingPunct="1">
              <a:buClr>
                <a:srgbClr val="FF3300"/>
              </a:buClr>
              <a:buSzPct val="95000"/>
              <a:buFont typeface="Wingdings" pitchFamily="2" charset="2"/>
              <a:buNone/>
            </a:pPr>
            <a:r>
              <a:rPr lang="en-US" altLang="zh-CN" sz="2800" smtClean="0"/>
              <a:t>1. Genetic backround (Species, Individual)</a:t>
            </a:r>
          </a:p>
          <a:p>
            <a:pPr algn="just" eaLnBrk="1" hangingPunct="1">
              <a:buFontTx/>
              <a:buNone/>
            </a:pPr>
            <a:r>
              <a:rPr lang="en-US" altLang="zh-CN" sz="2800" smtClean="0"/>
              <a:t>2. Age,Sex and healthy condition</a:t>
            </a:r>
          </a:p>
          <a:p>
            <a:pPr algn="just" eaLnBrk="1" hangingPunct="1">
              <a:buFontTx/>
              <a:buNone/>
            </a:pPr>
            <a:endParaRPr lang="en-US" altLang="zh-CN" sz="2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43888" cy="131445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III. Methods of immunization</a:t>
            </a:r>
            <a:r>
              <a:rPr lang="en-US" altLang="zh-CN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362950" cy="4592637"/>
          </a:xfrm>
        </p:spPr>
        <p:txBody>
          <a:bodyPr/>
          <a:lstStyle/>
          <a:p>
            <a:pPr algn="just" eaLnBrk="1" hangingPunct="1">
              <a:buClr>
                <a:srgbClr val="FF3300"/>
              </a:buClr>
              <a:buSzPct val="70000"/>
              <a:buFont typeface="Wingdings" pitchFamily="2" charset="2"/>
              <a:buNone/>
            </a:pPr>
            <a:r>
              <a:rPr lang="en-US" altLang="zh-CN" sz="2800" smtClean="0"/>
              <a:t>1. Dosage of antigen, times of injection </a:t>
            </a:r>
          </a:p>
          <a:p>
            <a:pPr algn="just" eaLnBrk="1" hangingPunct="1">
              <a:buFontTx/>
              <a:buNone/>
            </a:pPr>
            <a:r>
              <a:rPr lang="en-US" altLang="zh-CN" sz="2800" smtClean="0"/>
              <a:t>2. Pathways of immunization  </a:t>
            </a:r>
          </a:p>
          <a:p>
            <a:pPr algn="just" eaLnBrk="1" hangingPunct="1">
              <a:buFontTx/>
              <a:buNone/>
            </a:pPr>
            <a:r>
              <a:rPr lang="en-US" altLang="zh-CN" sz="2800" smtClean="0"/>
              <a:t>   (intracutaneous&gt;subcutaneous&gt;intravenous&gt;oral) </a:t>
            </a:r>
          </a:p>
          <a:p>
            <a:pPr algn="just" eaLnBrk="1" hangingPunct="1">
              <a:buFontTx/>
              <a:buNone/>
            </a:pPr>
            <a:r>
              <a:rPr lang="en-US" altLang="zh-CN" sz="2800" smtClean="0"/>
              <a:t>3. Adjuvant</a:t>
            </a:r>
          </a:p>
          <a:p>
            <a:pPr algn="just" eaLnBrk="1" hangingPunct="1">
              <a:buFontTx/>
              <a:buNone/>
            </a:pPr>
            <a:endParaRPr lang="en-US" altLang="zh-CN" sz="2800" smtClean="0"/>
          </a:p>
          <a:p>
            <a:pPr eaLnBrk="1" hangingPunct="1"/>
            <a:endParaRPr lang="en-US" altLang="zh-CN" sz="28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b="1" smtClean="0"/>
              <a:t> </a:t>
            </a:r>
            <a:r>
              <a:rPr lang="en-US" altLang="zh-CN" sz="4000" smtClean="0"/>
              <a:t> </a:t>
            </a:r>
            <a:r>
              <a:rPr lang="en-US" altLang="zh-CN" sz="3600" smtClean="0"/>
              <a:t>Part III  Specificity and cross reaction    </a:t>
            </a:r>
            <a:br>
              <a:rPr lang="en-US" altLang="zh-CN" sz="3600" smtClean="0"/>
            </a:br>
            <a:r>
              <a:rPr lang="en-US" altLang="zh-CN" sz="3600" smtClean="0"/>
              <a:t>     of antigen</a:t>
            </a:r>
            <a:r>
              <a:rPr lang="en-US" altLang="zh-CN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133600"/>
            <a:ext cx="7308850" cy="4495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zh-CN" smtClean="0"/>
              <a:t>I. Specificity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Exist in both immunogenecity and immunoreactivity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</a:pPr>
            <a:endParaRPr lang="en-US" altLang="zh-CN" sz="2800" smtClean="0"/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The basis of immunologic diagnosis and immunologic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7630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600" b="1" smtClean="0">
                <a:solidFill>
                  <a:srgbClr val="FF3300"/>
                </a:solidFill>
              </a:rPr>
              <a:t>    </a:t>
            </a:r>
            <a:r>
              <a:rPr lang="en-US" altLang="zh-CN" sz="2800" smtClean="0"/>
              <a:t>1. Antigen determinants(epitope) 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         The portion of antigen molecules which   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         can be specifically bound by antibody or   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         antigenic receptor of lymphocytes. </a:t>
            </a:r>
          </a:p>
          <a:p>
            <a:pPr eaLnBrk="1" hangingPunct="1">
              <a:buFontTx/>
              <a:buNone/>
            </a:pPr>
            <a:r>
              <a:rPr lang="en-US" altLang="zh-CN" sz="2800" b="1" smtClean="0"/>
              <a:t>      </a:t>
            </a:r>
            <a:endParaRPr lang="en-US" altLang="zh-CN" sz="280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chemeClr val="tx2"/>
                </a:solidFill>
              </a:rPr>
              <a:t>Polypeptide antigen----5-23 amino acid residues</a:t>
            </a: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chemeClr val="tx2"/>
                </a:solidFill>
              </a:rPr>
              <a:t>Polysaccharide antigen----5-7 monosaccharides </a:t>
            </a: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chemeClr val="tx2"/>
                </a:solidFill>
              </a:rPr>
              <a:t>Nuclear acid antigen----6-8 nucleotide </a:t>
            </a:r>
            <a:r>
              <a:rPr lang="en-US" altLang="zh-CN" sz="3600" smtClean="0">
                <a:solidFill>
                  <a:schemeClr val="tx2"/>
                </a:solidFill>
              </a:rPr>
              <a:t> </a:t>
            </a:r>
            <a:r>
              <a:rPr lang="en-US" altLang="zh-CN" sz="3600" b="1" smtClean="0">
                <a:solidFill>
                  <a:schemeClr val="tx2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altLang="zh-CN" sz="3600" b="1" smtClean="0">
                <a:solidFill>
                  <a:schemeClr val="tx2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45086" cy="11030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533400" y="2286000"/>
          <a:ext cx="7674428" cy="3289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499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344427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  <a:gridCol w="2304502">
                  <a:extLst>
                    <a:ext uri="{9D8B030D-6E8A-4147-A177-3AD203B41FA5}">
                      <a16:colId xmlns="" xmlns:a16="http://schemas.microsoft.com/office/drawing/2014/main" val="3411213719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Core areas*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r>
                        <a:rPr lang="en-US" baseline="0" dirty="0"/>
                        <a:t> **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#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Definition &amp; Classification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Psychomotor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Mechanism &amp; Factors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Desired to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3599247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Allergens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baseline="0" dirty="0" err="1" smtClean="0"/>
                        <a:t>Adjuvants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Nice to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577297493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Clone Selection Theory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Affective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Nice to know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" y="1371600"/>
            <a:ext cx="7347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947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7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456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000" b="1" smtClean="0">
                <a:solidFill>
                  <a:schemeClr val="tx2"/>
                </a:solidFill>
              </a:rPr>
              <a:t>. </a:t>
            </a:r>
            <a:r>
              <a:rPr lang="en-US" altLang="zh-CN" sz="2800" smtClean="0">
                <a:solidFill>
                  <a:schemeClr val="tx2"/>
                </a:solidFill>
              </a:rPr>
              <a:t>Decide the </a:t>
            </a:r>
            <a:r>
              <a:rPr lang="en-US" altLang="zh-CN" sz="2800" smtClean="0">
                <a:solidFill>
                  <a:srgbClr val="FF3300"/>
                </a:solidFill>
              </a:rPr>
              <a:t>specificity </a:t>
            </a:r>
            <a:r>
              <a:rPr lang="en-US" altLang="zh-CN" sz="2800" smtClean="0">
                <a:solidFill>
                  <a:schemeClr val="tx2"/>
                </a:solidFill>
              </a:rPr>
              <a:t>of the antigen </a:t>
            </a: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chemeClr val="tx2"/>
                </a:solidFill>
              </a:rPr>
              <a:t>   </a:t>
            </a:r>
            <a:r>
              <a:rPr lang="en-US" altLang="zh-CN" sz="2800" smtClean="0"/>
              <a:t>a subtle change(chemical composition, number and conformation) can affect the specificity of Ag. </a:t>
            </a:r>
          </a:p>
          <a:p>
            <a:pPr eaLnBrk="1" hangingPunct="1">
              <a:buFontTx/>
              <a:buNone/>
            </a:pPr>
            <a:endParaRPr lang="en-US" altLang="zh-CN" sz="280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zh-CN" sz="2800" smtClean="0">
                <a:solidFill>
                  <a:schemeClr val="tx2"/>
                </a:solidFill>
              </a:rPr>
              <a:t>Antigen determinant is the </a:t>
            </a:r>
            <a:r>
              <a:rPr lang="en-US" altLang="zh-CN" sz="2800" smtClean="0">
                <a:solidFill>
                  <a:srgbClr val="FF3300"/>
                </a:solidFill>
              </a:rPr>
              <a:t>site</a:t>
            </a:r>
            <a:r>
              <a:rPr lang="en-US" altLang="zh-CN" sz="2800" smtClean="0">
                <a:solidFill>
                  <a:schemeClr val="tx2"/>
                </a:solidFill>
              </a:rPr>
              <a:t> of Ag combining with Ab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</a:pPr>
            <a:endParaRPr lang="en-US" altLang="zh-CN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10600" cy="453231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CN" sz="2800" smtClean="0"/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smtClean="0"/>
              <a:t>2. Antigenic valence: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smtClean="0"/>
              <a:t>     Total number of determinants which can be bound by antibody or antigenic receptor of lymphocytes is called antigenic valence. 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smtClean="0"/>
              <a:t>     </a:t>
            </a:r>
            <a:r>
              <a:rPr lang="en-US" altLang="zh-CN" sz="2800" smtClean="0">
                <a:solidFill>
                  <a:srgbClr val="FF3300"/>
                </a:solidFill>
              </a:rPr>
              <a:t>Most natural antigens are polyvalence antigen.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smtClean="0">
                <a:solidFill>
                  <a:srgbClr val="FF3300"/>
                </a:solidFill>
              </a:rPr>
              <a:t>     Hapen is monovalence antigen. </a:t>
            </a:r>
          </a:p>
          <a:p>
            <a:pPr marL="609600" indent="-609600" eaLnBrk="1" hangingPunct="1">
              <a:buFontTx/>
              <a:buNone/>
            </a:pPr>
            <a:endParaRPr lang="en-US" altLang="zh-CN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3. Classification of antigenic determinant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565400"/>
            <a:ext cx="8077200" cy="3890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800" smtClean="0"/>
              <a:t>(1)According to the site and structure of Ag determinants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800" smtClean="0"/>
              <a:t>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Conformational determinants                        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Sequential (or linear) determinants</a:t>
            </a:r>
          </a:p>
          <a:p>
            <a:pPr algn="just" eaLnBrk="1" hangingPunct="1">
              <a:buFontTx/>
              <a:buNone/>
            </a:pPr>
            <a:r>
              <a:rPr lang="en-US" altLang="zh-CN" b="1" smtClean="0"/>
              <a:t>             </a:t>
            </a:r>
            <a:endParaRPr lang="en-US" altLang="zh-CN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smtClean="0">
                <a:solidFill>
                  <a:srgbClr val="FF3300"/>
                </a:solidFill>
              </a:rPr>
              <a:t>Conformational determinants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8435975" cy="46529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Conformational determinants are formed by amino acid residues that aren</a:t>
            </a:r>
            <a:r>
              <a:rPr lang="en-US" altLang="zh-CN" sz="2800" smtClean="0">
                <a:latin typeface="Tahoma" pitchFamily="34" charset="0"/>
              </a:rPr>
              <a:t>’</a:t>
            </a:r>
            <a:r>
              <a:rPr lang="en-US" altLang="zh-CN" sz="2800" smtClean="0"/>
              <a:t>t in a sequence but become spatially juxtaposed in the folded protein.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They are normally exist on the surface of antigen molecules.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They are recognized by B cells or antibody.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smtClean="0">
                <a:solidFill>
                  <a:srgbClr val="FF3300"/>
                </a:solidFill>
              </a:rPr>
              <a:t>Sequential (or linear) determinants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8229600" cy="445611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Epitopes formed by several adjacent amino acid residues are called linear determinants.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They are exist on the surface of antigen molecules or inside of antigen molecules.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They are mainly recognized by T cells, but some also can be recognized by B cells.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50825" y="260350"/>
          <a:ext cx="5381625" cy="3819525"/>
        </p:xfrm>
        <a:graphic>
          <a:graphicData uri="http://schemas.openxmlformats.org/presentationml/2006/ole">
            <p:oleObj spid="_x0000_s2050" name="BMP 图象" r:id="rId3" imgW="5380952" imgH="3820058" progId="PBrush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643438" y="3716338"/>
          <a:ext cx="3219450" cy="2457450"/>
        </p:xfrm>
        <a:graphic>
          <a:graphicData uri="http://schemas.openxmlformats.org/presentationml/2006/ole">
            <p:oleObj spid="_x0000_s2051" name="BMP 图象" r:id="rId4" imgW="3219899" imgH="2457143" progId="PBrush">
              <p:embed/>
            </p:oleObj>
          </a:graphicData>
        </a:graphic>
      </p:graphicFrame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555875" y="3789363"/>
            <a:ext cx="2879725" cy="2873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447800" y="4343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Tahoma" pitchFamily="34" charset="0"/>
              </a:rPr>
              <a:t>degradation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7620000" y="35814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60960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848600" y="3048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Tahoma" pitchFamily="34" charset="0"/>
              </a:rPr>
              <a:t>B/T</a:t>
            </a:r>
            <a:r>
              <a:rPr kumimoji="1" lang="en-US" altLang="zh-CN" sz="2400">
                <a:latin typeface="Tahoma" pitchFamily="34" charset="0"/>
              </a:rPr>
              <a:t>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96000" y="2971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Tahoma" pitchFamily="34" charset="0"/>
              </a:rPr>
              <a:t>B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300788" y="3789363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Tahoma" pitchFamily="34" charset="0"/>
              </a:rPr>
              <a:t>active</a:t>
            </a:r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4572000" y="981075"/>
            <a:ext cx="573088" cy="493713"/>
          </a:xfrm>
          <a:custGeom>
            <a:avLst/>
            <a:gdLst>
              <a:gd name="T0" fmla="*/ 406400 w 361"/>
              <a:gd name="T1" fmla="*/ 0 h 311"/>
              <a:gd name="T2" fmla="*/ 522288 w 361"/>
              <a:gd name="T3" fmla="*/ 203200 h 311"/>
              <a:gd name="T4" fmla="*/ 449263 w 361"/>
              <a:gd name="T5" fmla="*/ 188913 h 311"/>
              <a:gd name="T6" fmla="*/ 333375 w 361"/>
              <a:gd name="T7" fmla="*/ 101600 h 311"/>
              <a:gd name="T8" fmla="*/ 390525 w 361"/>
              <a:gd name="T9" fmla="*/ 361950 h 311"/>
              <a:gd name="T10" fmla="*/ 347663 w 361"/>
              <a:gd name="T11" fmla="*/ 376238 h 311"/>
              <a:gd name="T12" fmla="*/ 304800 w 361"/>
              <a:gd name="T13" fmla="*/ 319088 h 311"/>
              <a:gd name="T14" fmla="*/ 246063 w 361"/>
              <a:gd name="T15" fmla="*/ 260350 h 311"/>
              <a:gd name="T16" fmla="*/ 217488 w 361"/>
              <a:gd name="T17" fmla="*/ 188913 h 311"/>
              <a:gd name="T18" fmla="*/ 304800 w 361"/>
              <a:gd name="T19" fmla="*/ 333375 h 311"/>
              <a:gd name="T20" fmla="*/ 288925 w 361"/>
              <a:gd name="T21" fmla="*/ 434975 h 311"/>
              <a:gd name="T22" fmla="*/ 231775 w 361"/>
              <a:gd name="T23" fmla="*/ 420688 h 311"/>
              <a:gd name="T24" fmla="*/ 130175 w 361"/>
              <a:gd name="T25" fmla="*/ 376238 h 311"/>
              <a:gd name="T26" fmla="*/ 71438 w 361"/>
              <a:gd name="T27" fmla="*/ 319088 h 311"/>
              <a:gd name="T28" fmla="*/ 85725 w 361"/>
              <a:gd name="T29" fmla="*/ 361950 h 311"/>
              <a:gd name="T30" fmla="*/ 115888 w 361"/>
              <a:gd name="T31" fmla="*/ 420688 h 311"/>
              <a:gd name="T32" fmla="*/ 158750 w 361"/>
              <a:gd name="T33" fmla="*/ 434975 h 311"/>
              <a:gd name="T34" fmla="*/ 319088 w 361"/>
              <a:gd name="T35" fmla="*/ 304800 h 311"/>
              <a:gd name="T36" fmla="*/ 274638 w 361"/>
              <a:gd name="T37" fmla="*/ 231775 h 311"/>
              <a:gd name="T38" fmla="*/ 187325 w 361"/>
              <a:gd name="T39" fmla="*/ 260350 h 311"/>
              <a:gd name="T40" fmla="*/ 0 w 361"/>
              <a:gd name="T41" fmla="*/ 333375 h 311"/>
              <a:gd name="T42" fmla="*/ 173038 w 361"/>
              <a:gd name="T43" fmla="*/ 493713 h 311"/>
              <a:gd name="T44" fmla="*/ 288925 w 361"/>
              <a:gd name="T45" fmla="*/ 449263 h 311"/>
              <a:gd name="T46" fmla="*/ 203200 w 361"/>
              <a:gd name="T47" fmla="*/ 260350 h 3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1"/>
              <a:gd name="T73" fmla="*/ 0 h 311"/>
              <a:gd name="T74" fmla="*/ 361 w 361"/>
              <a:gd name="T75" fmla="*/ 311 h 3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1" h="311">
                <a:moveTo>
                  <a:pt x="256" y="0"/>
                </a:moveTo>
                <a:cubicBezTo>
                  <a:pt x="271" y="15"/>
                  <a:pt x="361" y="80"/>
                  <a:pt x="329" y="128"/>
                </a:cubicBezTo>
                <a:cubicBezTo>
                  <a:pt x="320" y="141"/>
                  <a:pt x="298" y="122"/>
                  <a:pt x="283" y="119"/>
                </a:cubicBezTo>
                <a:cubicBezTo>
                  <a:pt x="248" y="94"/>
                  <a:pt x="234" y="100"/>
                  <a:pt x="210" y="64"/>
                </a:cubicBezTo>
                <a:cubicBezTo>
                  <a:pt x="219" y="120"/>
                  <a:pt x="232" y="173"/>
                  <a:pt x="246" y="228"/>
                </a:cubicBezTo>
                <a:cubicBezTo>
                  <a:pt x="237" y="231"/>
                  <a:pt x="227" y="241"/>
                  <a:pt x="219" y="237"/>
                </a:cubicBezTo>
                <a:cubicBezTo>
                  <a:pt x="206" y="230"/>
                  <a:pt x="202" y="212"/>
                  <a:pt x="192" y="201"/>
                </a:cubicBezTo>
                <a:cubicBezTo>
                  <a:pt x="181" y="188"/>
                  <a:pt x="167" y="176"/>
                  <a:pt x="155" y="164"/>
                </a:cubicBezTo>
                <a:cubicBezTo>
                  <a:pt x="149" y="149"/>
                  <a:pt x="124" y="110"/>
                  <a:pt x="137" y="119"/>
                </a:cubicBezTo>
                <a:cubicBezTo>
                  <a:pt x="169" y="142"/>
                  <a:pt x="180" y="177"/>
                  <a:pt x="192" y="210"/>
                </a:cubicBezTo>
                <a:cubicBezTo>
                  <a:pt x="189" y="231"/>
                  <a:pt x="196" y="257"/>
                  <a:pt x="182" y="274"/>
                </a:cubicBezTo>
                <a:cubicBezTo>
                  <a:pt x="174" y="283"/>
                  <a:pt x="158" y="269"/>
                  <a:pt x="146" y="265"/>
                </a:cubicBezTo>
                <a:cubicBezTo>
                  <a:pt x="124" y="257"/>
                  <a:pt x="104" y="245"/>
                  <a:pt x="82" y="237"/>
                </a:cubicBezTo>
                <a:cubicBezTo>
                  <a:pt x="70" y="225"/>
                  <a:pt x="61" y="206"/>
                  <a:pt x="45" y="201"/>
                </a:cubicBezTo>
                <a:cubicBezTo>
                  <a:pt x="36" y="198"/>
                  <a:pt x="50" y="219"/>
                  <a:pt x="54" y="228"/>
                </a:cubicBezTo>
                <a:cubicBezTo>
                  <a:pt x="60" y="241"/>
                  <a:pt x="63" y="255"/>
                  <a:pt x="73" y="265"/>
                </a:cubicBezTo>
                <a:cubicBezTo>
                  <a:pt x="80" y="272"/>
                  <a:pt x="91" y="271"/>
                  <a:pt x="100" y="274"/>
                </a:cubicBezTo>
                <a:cubicBezTo>
                  <a:pt x="183" y="260"/>
                  <a:pt x="181" y="272"/>
                  <a:pt x="201" y="192"/>
                </a:cubicBezTo>
                <a:cubicBezTo>
                  <a:pt x="198" y="183"/>
                  <a:pt x="191" y="146"/>
                  <a:pt x="173" y="146"/>
                </a:cubicBezTo>
                <a:cubicBezTo>
                  <a:pt x="154" y="146"/>
                  <a:pt x="137" y="159"/>
                  <a:pt x="118" y="164"/>
                </a:cubicBezTo>
                <a:cubicBezTo>
                  <a:pt x="75" y="175"/>
                  <a:pt x="37" y="185"/>
                  <a:pt x="0" y="210"/>
                </a:cubicBezTo>
                <a:cubicBezTo>
                  <a:pt x="25" y="286"/>
                  <a:pt x="31" y="282"/>
                  <a:pt x="109" y="311"/>
                </a:cubicBezTo>
                <a:cubicBezTo>
                  <a:pt x="113" y="310"/>
                  <a:pt x="178" y="302"/>
                  <a:pt x="182" y="283"/>
                </a:cubicBezTo>
                <a:cubicBezTo>
                  <a:pt x="193" y="231"/>
                  <a:pt x="160" y="196"/>
                  <a:pt x="128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6084888" y="4221163"/>
            <a:ext cx="215900" cy="431800"/>
          </a:xfrm>
          <a:custGeom>
            <a:avLst/>
            <a:gdLst>
              <a:gd name="T0" fmla="*/ 0 w 18"/>
              <a:gd name="T1" fmla="*/ 431800 h 73"/>
              <a:gd name="T2" fmla="*/ 215900 w 18"/>
              <a:gd name="T3" fmla="*/ 0 h 73"/>
              <a:gd name="T4" fmla="*/ 0 60000 65536"/>
              <a:gd name="T5" fmla="*/ 0 60000 65536"/>
              <a:gd name="T6" fmla="*/ 0 w 18"/>
              <a:gd name="T7" fmla="*/ 0 h 73"/>
              <a:gd name="T8" fmla="*/ 18 w 18"/>
              <a:gd name="T9" fmla="*/ 73 h 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73">
                <a:moveTo>
                  <a:pt x="0" y="73"/>
                </a:moveTo>
                <a:cubicBezTo>
                  <a:pt x="10" y="11"/>
                  <a:pt x="1" y="35"/>
                  <a:pt x="1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6011863" y="3933825"/>
            <a:ext cx="336550" cy="476250"/>
          </a:xfrm>
          <a:custGeom>
            <a:avLst/>
            <a:gdLst>
              <a:gd name="T0" fmla="*/ 1588 w 212"/>
              <a:gd name="T1" fmla="*/ 185738 h 300"/>
              <a:gd name="T2" fmla="*/ 15875 w 212"/>
              <a:gd name="T3" fmla="*/ 84138 h 300"/>
              <a:gd name="T4" fmla="*/ 117475 w 212"/>
              <a:gd name="T5" fmla="*/ 185738 h 300"/>
              <a:gd name="T6" fmla="*/ 161925 w 212"/>
              <a:gd name="T7" fmla="*/ 185738 h 300"/>
              <a:gd name="T8" fmla="*/ 204788 w 212"/>
              <a:gd name="T9" fmla="*/ 171450 h 300"/>
              <a:gd name="T10" fmla="*/ 190500 w 212"/>
              <a:gd name="T11" fmla="*/ 317500 h 300"/>
              <a:gd name="T12" fmla="*/ 336550 w 212"/>
              <a:gd name="T13" fmla="*/ 476250 h 3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2"/>
              <a:gd name="T22" fmla="*/ 0 h 300"/>
              <a:gd name="T23" fmla="*/ 212 w 212"/>
              <a:gd name="T24" fmla="*/ 300 h 3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2" h="300">
                <a:moveTo>
                  <a:pt x="1" y="117"/>
                </a:moveTo>
                <a:cubicBezTo>
                  <a:pt x="4" y="96"/>
                  <a:pt x="0" y="72"/>
                  <a:pt x="10" y="53"/>
                </a:cubicBezTo>
                <a:cubicBezTo>
                  <a:pt x="37" y="0"/>
                  <a:pt x="68" y="98"/>
                  <a:pt x="74" y="117"/>
                </a:cubicBezTo>
                <a:cubicBezTo>
                  <a:pt x="58" y="182"/>
                  <a:pt x="60" y="147"/>
                  <a:pt x="102" y="117"/>
                </a:cubicBezTo>
                <a:cubicBezTo>
                  <a:pt x="110" y="111"/>
                  <a:pt x="120" y="111"/>
                  <a:pt x="129" y="108"/>
                </a:cubicBezTo>
                <a:cubicBezTo>
                  <a:pt x="165" y="142"/>
                  <a:pt x="175" y="180"/>
                  <a:pt x="120" y="200"/>
                </a:cubicBezTo>
                <a:cubicBezTo>
                  <a:pt x="209" y="222"/>
                  <a:pt x="212" y="211"/>
                  <a:pt x="212" y="3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284663" y="48688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6011863" y="4437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940425" y="43656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5508625" y="4292600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4724400" y="533400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248400" y="4572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096000" y="381000"/>
            <a:ext cx="213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Conformational determinants</a:t>
            </a: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5410200" y="609600"/>
            <a:ext cx="533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V="1">
            <a:off x="3657600" y="2057400"/>
            <a:ext cx="2590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V="1">
            <a:off x="3124200" y="2133600"/>
            <a:ext cx="3124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6324600" y="1828800"/>
            <a:ext cx="243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Sequential (or linear) determinants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229600" cy="4456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smtClean="0"/>
              <a:t>(2)According to types of cells recognizing antigenic determinants</a:t>
            </a:r>
          </a:p>
          <a:p>
            <a:pPr eaLnBrk="1" hangingPunct="1">
              <a:buFontTx/>
              <a:buNone/>
            </a:pPr>
            <a:endParaRPr lang="en-US" altLang="zh-CN" sz="28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T cell determinants (T cell epitopes)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B cell determinants (B cell epitopes):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400" smtClean="0"/>
              <a:t>Functional determinants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400" smtClean="0"/>
              <a:t>Hidden or Sequestered determinants</a:t>
            </a:r>
            <a:endParaRPr lang="en-US" altLang="zh-CN" sz="28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800" smtClean="0"/>
              <a:t>  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rgbClr val="FF3300"/>
                </a:solidFill>
              </a:rPr>
              <a:t>Comparison of T cell </a:t>
            </a:r>
            <a:r>
              <a:rPr lang="en-US" altLang="zh-CN" sz="3200" dirty="0" err="1" smtClean="0">
                <a:solidFill>
                  <a:srgbClr val="FF3300"/>
                </a:solidFill>
              </a:rPr>
              <a:t>epitope</a:t>
            </a:r>
            <a:r>
              <a:rPr lang="en-US" altLang="zh-CN" sz="3200" dirty="0" smtClean="0">
                <a:solidFill>
                  <a:srgbClr val="FF3300"/>
                </a:solidFill>
              </a:rPr>
              <a:t> and B cell </a:t>
            </a:r>
            <a:r>
              <a:rPr lang="en-US" altLang="zh-CN" sz="3200" dirty="0" err="1" smtClean="0">
                <a:solidFill>
                  <a:srgbClr val="FF3300"/>
                </a:solidFill>
              </a:rPr>
              <a:t>epitope</a:t>
            </a:r>
            <a:r>
              <a:rPr lang="en-US" altLang="zh-CN" sz="4800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8425" y="609600"/>
            <a:ext cx="9045575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000" dirty="0" smtClean="0"/>
              <a:t>                                                                      </a:t>
            </a:r>
            <a:r>
              <a:rPr lang="en-US" altLang="zh-CN" sz="2000" b="1" dirty="0" smtClean="0"/>
              <a:t>T cell </a:t>
            </a:r>
            <a:r>
              <a:rPr lang="en-US" altLang="zh-CN" sz="2000" b="1" dirty="0" err="1" smtClean="0"/>
              <a:t>epitope</a:t>
            </a:r>
            <a:r>
              <a:rPr lang="en-US" altLang="zh-CN" sz="2000" b="1" dirty="0" smtClean="0"/>
              <a:t>                  B cell </a:t>
            </a:r>
            <a:r>
              <a:rPr lang="en-US" altLang="zh-CN" sz="2000" b="1" dirty="0" err="1" smtClean="0"/>
              <a:t>epitope</a:t>
            </a:r>
            <a:endParaRPr lang="en-US" altLang="zh-CN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000" b="1" dirty="0" smtClean="0"/>
          </a:p>
          <a:p>
            <a:pPr eaLnBrk="1" hangingPunct="1">
              <a:buFontTx/>
              <a:buNone/>
            </a:pPr>
            <a:r>
              <a:rPr lang="en-US" altLang="zh-CN" sz="2000" b="1" dirty="0" smtClean="0"/>
              <a:t>Structure              linear </a:t>
            </a:r>
            <a:r>
              <a:rPr lang="en-US" altLang="zh-CN" sz="2000" b="1" dirty="0" err="1" smtClean="0"/>
              <a:t>epitope</a:t>
            </a:r>
            <a:r>
              <a:rPr lang="en-US" altLang="zh-CN" sz="2000" b="1" dirty="0" smtClean="0"/>
              <a:t>                conformational </a:t>
            </a:r>
            <a:r>
              <a:rPr lang="en-US" altLang="zh-CN" sz="2000" b="1" dirty="0" err="1" smtClean="0"/>
              <a:t>epitope</a:t>
            </a:r>
            <a:endParaRPr lang="en-US" altLang="zh-CN" sz="2000" b="1" dirty="0" smtClean="0"/>
          </a:p>
          <a:p>
            <a:pPr eaLnBrk="1" hangingPunct="1">
              <a:buFontTx/>
              <a:buNone/>
            </a:pPr>
            <a:r>
              <a:rPr lang="en-US" altLang="zh-CN" sz="2000" b="1" dirty="0" smtClean="0"/>
              <a:t>                                                                or 								linear </a:t>
            </a:r>
            <a:r>
              <a:rPr lang="en-US" altLang="zh-CN" sz="2000" b="1" dirty="0" err="1" smtClean="0"/>
              <a:t>epitope</a:t>
            </a:r>
            <a:r>
              <a:rPr lang="en-US" altLang="zh-CN" sz="2000" b="1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 smtClean="0"/>
              <a:t>Receptor                     TCR                        BCR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 smtClean="0"/>
              <a:t>Nature                      proteins                     </a:t>
            </a:r>
            <a:r>
              <a:rPr lang="en-US" altLang="zh-CN" sz="2000" b="1" dirty="0" err="1" smtClean="0"/>
              <a:t>proteins</a:t>
            </a:r>
            <a:r>
              <a:rPr lang="en-US" altLang="zh-CN" sz="2000" b="1" dirty="0" smtClean="0"/>
              <a:t>, polysaccharides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 smtClean="0"/>
              <a:t>Size             8-23 amino acid residues      5-15 amino acid residues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 smtClean="0"/>
              <a:t>                                                                     or 5-7 </a:t>
            </a:r>
            <a:r>
              <a:rPr lang="en-US" altLang="zh-CN" sz="2000" b="1" dirty="0" err="1" smtClean="0"/>
              <a:t>monosaccharides</a:t>
            </a:r>
            <a:endParaRPr lang="en-US" altLang="zh-CN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 smtClean="0"/>
              <a:t>                                                                     or 5-8 nucleotides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 smtClean="0"/>
              <a:t>Position          any part of antigen       mostly exist on the surface of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 smtClean="0"/>
              <a:t>                                molecules                               antigen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 smtClean="0"/>
              <a:t>MHC molecules       required                             not required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 smtClean="0"/>
              <a:t>Presentation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dirty="0" smtClean="0"/>
              <a:t>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dirty="0" smtClean="0"/>
              <a:t>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600" smtClean="0"/>
              <a:t>Functional determinants and sequestered determinants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8820150" cy="474503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Functional determinants : The determinants existing on the surface of Ag which can be recognized by BCR or combined with Ab easily.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800" smtClean="0"/>
              <a:t>   </a:t>
            </a:r>
            <a:r>
              <a:rPr lang="en-US" altLang="zh-CN" sz="2800" smtClean="0">
                <a:solidFill>
                  <a:srgbClr val="FF3300"/>
                </a:solidFill>
              </a:rPr>
              <a:t>Immune dominant determinant:Specially important determinant.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Sequestered determinants: The determinants existing inside of Ag which can not be recognized by BCR or combined with Ab easily.</a:t>
            </a:r>
          </a:p>
          <a:p>
            <a:pPr eaLnBrk="1" hangingPunct="1">
              <a:buFontTx/>
              <a:buNone/>
            </a:pPr>
            <a:endParaRPr lang="en-US" altLang="zh-CN" sz="2800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412875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II. Common antigen and </a:t>
            </a:r>
            <a:br>
              <a:rPr lang="en-US" altLang="zh-CN" sz="3200" smtClean="0"/>
            </a:br>
            <a:r>
              <a:rPr lang="en-US" altLang="zh-CN" sz="3200" smtClean="0"/>
              <a:t>cross reaction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915400" cy="2743200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1. Common antigen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</a:t>
            </a:r>
            <a:r>
              <a:rPr lang="en-US" altLang="zh-CN" sz="2800" smtClean="0">
                <a:solidFill>
                  <a:srgbClr val="FF3300"/>
                </a:solidFill>
              </a:rPr>
              <a:t>Different antigens</a:t>
            </a:r>
            <a:r>
              <a:rPr lang="en-US" altLang="zh-CN" sz="2800" smtClean="0"/>
              <a:t> which possess </a:t>
            </a:r>
            <a:r>
              <a:rPr lang="en-US" altLang="zh-CN" sz="2800" smtClean="0">
                <a:solidFill>
                  <a:srgbClr val="FF3300"/>
                </a:solidFill>
              </a:rPr>
              <a:t>the same or similar epitopes</a:t>
            </a:r>
            <a:r>
              <a:rPr lang="en-US" altLang="zh-CN" sz="2800" smtClean="0"/>
              <a:t> are called common antigen.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2. Mechanism of cross reaction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----</a:t>
            </a:r>
            <a:r>
              <a:rPr lang="en-US" altLang="zh-CN" sz="2800" smtClean="0">
                <a:solidFill>
                  <a:srgbClr val="FF3300"/>
                </a:solidFill>
              </a:rPr>
              <a:t>Existence of common Ag determinant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400" smtClean="0"/>
              <a:t>    Because there are some common antigen determinants existing  in different microbes, so the antiserum against one kind of microbe can also react with another microbe,this called cross reaction.</a:t>
            </a:r>
            <a:endParaRPr lang="en-US" altLang="zh-CN" sz="28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zh-CN" sz="28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Td &amp; Ti Antigens</a:t>
            </a:r>
          </a:p>
          <a:p>
            <a:r>
              <a:rPr lang="en-US" dirty="0" smtClean="0"/>
              <a:t>Allergens &amp; </a:t>
            </a:r>
            <a:r>
              <a:rPr lang="en-US" dirty="0" err="1" smtClean="0"/>
              <a:t>Adjuvants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8862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924800" cy="45323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zh-CN" sz="2800" smtClean="0"/>
              <a:t>3. Significance: 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   In clinic, existence of cross reaction may lead to wrong diganosis.  </a:t>
            </a:r>
          </a:p>
          <a:p>
            <a:pPr eaLnBrk="1" hangingPunct="1">
              <a:buFontTx/>
              <a:buNone/>
            </a:pPr>
            <a:endParaRPr lang="en-US" altLang="zh-CN" sz="28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43888" cy="1314450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  </a:t>
            </a:r>
            <a:r>
              <a:rPr lang="en-US" altLang="zh-CN" sz="3600" smtClean="0"/>
              <a:t>Part IV  Classification of Ag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01888"/>
            <a:ext cx="8229600" cy="4456112"/>
          </a:xfrm>
        </p:spPr>
        <p:txBody>
          <a:bodyPr/>
          <a:lstStyle/>
          <a:p>
            <a:pPr algn="just" eaLnBrk="1" hangingPunct="1"/>
            <a:endParaRPr lang="en-US" altLang="zh-CN" smtClean="0"/>
          </a:p>
          <a:p>
            <a:pPr algn="just" eaLnBrk="1" hangingPunct="1">
              <a:buFontTx/>
              <a:buNone/>
            </a:pPr>
            <a:r>
              <a:rPr lang="en-US" altLang="zh-CN" smtClean="0"/>
              <a:t>I.  According to immunogenicity of antigens: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mtClean="0"/>
              <a:t> Antigen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mtClean="0"/>
              <a:t> Hapten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 </a:t>
            </a:r>
            <a:r>
              <a:rPr lang="en-US" altLang="zh-CN" sz="3200" smtClean="0"/>
              <a:t>II. According to the dependence of T cells </a:t>
            </a:r>
            <a:br>
              <a:rPr lang="en-US" altLang="zh-CN" sz="3200" smtClean="0"/>
            </a:br>
            <a:r>
              <a:rPr lang="en-US" altLang="zh-CN" sz="3200" smtClean="0"/>
              <a:t>when Ags induce humoral immune response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05725" cy="396240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TD-Ag (thymus dependent Ag )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</a:pPr>
            <a:endParaRPr lang="en-US" altLang="zh-CN" sz="2800" smtClean="0"/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TI-Ag  (thymus independent Ag) </a:t>
            </a:r>
            <a:endParaRPr lang="en-US" altLang="zh-CN" sz="2800" b="1" smtClean="0"/>
          </a:p>
          <a:p>
            <a:pPr algn="just" eaLnBrk="1" hangingPunct="1">
              <a:buFontTx/>
              <a:buNone/>
            </a:pPr>
            <a:r>
              <a:rPr lang="en-US" altLang="zh-CN" b="1" smtClean="0">
                <a:solidFill>
                  <a:srgbClr val="FF3300"/>
                </a:solidFill>
              </a:rPr>
              <a:t> </a:t>
            </a:r>
            <a:r>
              <a:rPr lang="en-US" altLang="zh-CN" b="1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913"/>
            <a:ext cx="9144000" cy="2060576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solidFill>
                  <a:srgbClr val="FF3300"/>
                </a:solidFill>
              </a:rPr>
              <a:t>1.TD-Ag (thymus dependent Ag )</a:t>
            </a:r>
            <a:r>
              <a:rPr lang="en-US" altLang="zh-CN" b="1" smtClean="0">
                <a:solidFill>
                  <a:srgbClr val="FF3300"/>
                </a:solidFill>
              </a:rPr>
              <a:t> </a:t>
            </a:r>
            <a:br>
              <a:rPr lang="en-US" altLang="zh-CN" b="1" smtClean="0">
                <a:solidFill>
                  <a:srgbClr val="FF3300"/>
                </a:solidFill>
              </a:rPr>
            </a:br>
            <a:endParaRPr lang="en-US" altLang="zh-CN" b="1" smtClean="0">
              <a:solidFill>
                <a:srgbClr val="FF33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8229600" cy="46434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>
                <a:cs typeface="Times New Roman" pitchFamily="18" charset="0"/>
              </a:rPr>
              <a:t> </a:t>
            </a:r>
            <a:r>
              <a:rPr lang="en-US" altLang="zh-CN" b="1" smtClean="0"/>
              <a:t>  </a:t>
            </a:r>
            <a:endParaRPr lang="en-US" altLang="zh-CN" b="1" smtClean="0">
              <a:solidFill>
                <a:srgbClr val="FF3300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>
                <a:solidFill>
                  <a:srgbClr val="FF3300"/>
                </a:solidFill>
              </a:rPr>
              <a:t>  </a:t>
            </a:r>
            <a:r>
              <a:rPr lang="en-US" altLang="zh-CN" b="1" smtClean="0"/>
              <a:t> </a:t>
            </a:r>
            <a:r>
              <a:rPr lang="en-US" altLang="zh-CN" sz="2800" smtClean="0"/>
              <a:t>TD-Ag</a:t>
            </a:r>
            <a:r>
              <a:rPr lang="en-US" altLang="zh-CN" b="1" smtClean="0"/>
              <a:t> </a:t>
            </a:r>
            <a:r>
              <a:rPr lang="en-US" altLang="zh-CN" sz="2800" smtClean="0"/>
              <a:t>can stimulate B cell to produce Ab with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 the help of T cell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zh-CN" sz="2800" smtClean="0"/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 Most of TD-Ag are protein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 Have many kinds of determinants 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 Can induce HI and CMI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 Stimulate B cell to produce :</a:t>
            </a:r>
            <a:r>
              <a:rPr lang="en-US" altLang="zh-CN" sz="2800" smtClean="0">
                <a:solidFill>
                  <a:srgbClr val="FF3300"/>
                </a:solidFill>
              </a:rPr>
              <a:t>IgG</a:t>
            </a:r>
            <a:r>
              <a:rPr lang="en-US" altLang="zh-CN" sz="2800" smtClean="0"/>
              <a:t>, IgM, IgA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 Have immune memory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67400" y="4724400"/>
            <a:ext cx="3276600" cy="1873250"/>
            <a:chOff x="2556" y="1725"/>
            <a:chExt cx="2937" cy="1248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2556" y="1725"/>
              <a:ext cx="2937" cy="12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IN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736" y="1968"/>
              <a:ext cx="2568" cy="800"/>
              <a:chOff x="1488" y="2200"/>
              <a:chExt cx="2568" cy="80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518" y="2304"/>
                <a:ext cx="2532" cy="578"/>
                <a:chOff x="1392" y="1920"/>
                <a:chExt cx="2532" cy="578"/>
              </a:xfrm>
            </p:grpSpPr>
            <p:sp>
              <p:nvSpPr>
                <p:cNvPr id="49160" name="AutoShape 8"/>
                <p:cNvSpPr>
                  <a:spLocks noChangeArrowheads="1"/>
                </p:cNvSpPr>
                <p:nvPr/>
              </p:nvSpPr>
              <p:spPr bwMode="auto">
                <a:xfrm>
                  <a:off x="1390" y="1920"/>
                  <a:ext cx="1010" cy="574"/>
                </a:xfrm>
                <a:custGeom>
                  <a:avLst/>
                  <a:gdLst>
                    <a:gd name="G0" fmla="+- 5475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75"/>
                    <a:gd name="G18" fmla="*/ 5475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75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75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662 w 21600"/>
                    <a:gd name="T15" fmla="*/ 10800 h 21600"/>
                    <a:gd name="T16" fmla="*/ 10800 w 21600"/>
                    <a:gd name="T17" fmla="*/ 5325 h 21600"/>
                    <a:gd name="T18" fmla="*/ 18938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325" y="10800"/>
                      </a:moveTo>
                      <a:cubicBezTo>
                        <a:pt x="5325" y="7776"/>
                        <a:pt x="7776" y="5325"/>
                        <a:pt x="10800" y="5325"/>
                      </a:cubicBezTo>
                      <a:cubicBezTo>
                        <a:pt x="13823" y="5324"/>
                        <a:pt x="16274" y="7776"/>
                        <a:pt x="16275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IN"/>
                </a:p>
              </p:txBody>
            </p:sp>
            <p:sp>
              <p:nvSpPr>
                <p:cNvPr id="49161" name="AutoShape 9"/>
                <p:cNvSpPr>
                  <a:spLocks noChangeArrowheads="1"/>
                </p:cNvSpPr>
                <p:nvPr/>
              </p:nvSpPr>
              <p:spPr bwMode="auto">
                <a:xfrm>
                  <a:off x="2915" y="1920"/>
                  <a:ext cx="1009" cy="574"/>
                </a:xfrm>
                <a:custGeom>
                  <a:avLst/>
                  <a:gdLst>
                    <a:gd name="G0" fmla="+- 5475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75"/>
                    <a:gd name="G18" fmla="*/ 5475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75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75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662 w 21600"/>
                    <a:gd name="T15" fmla="*/ 10800 h 21600"/>
                    <a:gd name="T16" fmla="*/ 10800 w 21600"/>
                    <a:gd name="T17" fmla="*/ 5325 h 21600"/>
                    <a:gd name="T18" fmla="*/ 18938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325" y="10800"/>
                      </a:moveTo>
                      <a:cubicBezTo>
                        <a:pt x="5325" y="7776"/>
                        <a:pt x="7776" y="5325"/>
                        <a:pt x="10800" y="5325"/>
                      </a:cubicBezTo>
                      <a:cubicBezTo>
                        <a:pt x="13823" y="5324"/>
                        <a:pt x="16274" y="7776"/>
                        <a:pt x="16275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IN"/>
                </a:p>
              </p:txBody>
            </p:sp>
            <p:sp>
              <p:nvSpPr>
                <p:cNvPr id="49162" name="AutoShape 10"/>
                <p:cNvSpPr>
                  <a:spLocks noChangeArrowheads="1"/>
                </p:cNvSpPr>
                <p:nvPr/>
              </p:nvSpPr>
              <p:spPr bwMode="auto">
                <a:xfrm flipH="1" flipV="1">
                  <a:off x="2154" y="1922"/>
                  <a:ext cx="1007" cy="574"/>
                </a:xfrm>
                <a:custGeom>
                  <a:avLst/>
                  <a:gdLst>
                    <a:gd name="G0" fmla="+- 5475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75"/>
                    <a:gd name="G18" fmla="*/ 5475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75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75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662 w 21600"/>
                    <a:gd name="T15" fmla="*/ 10800 h 21600"/>
                    <a:gd name="T16" fmla="*/ 10800 w 21600"/>
                    <a:gd name="T17" fmla="*/ 5325 h 21600"/>
                    <a:gd name="T18" fmla="*/ 18938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325" y="10800"/>
                      </a:moveTo>
                      <a:cubicBezTo>
                        <a:pt x="5325" y="7776"/>
                        <a:pt x="7776" y="5325"/>
                        <a:pt x="10800" y="5325"/>
                      </a:cubicBezTo>
                      <a:cubicBezTo>
                        <a:pt x="13823" y="5324"/>
                        <a:pt x="16274" y="7776"/>
                        <a:pt x="16275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IN"/>
                </a:p>
              </p:txBody>
            </p:sp>
          </p:grpSp>
          <p:sp>
            <p:nvSpPr>
              <p:cNvPr id="34824" name="AutoShape 11"/>
              <p:cNvSpPr>
                <a:spLocks noChangeArrowheads="1"/>
              </p:cNvSpPr>
              <p:nvPr/>
            </p:nvSpPr>
            <p:spPr bwMode="auto">
              <a:xfrm rot="-3806097">
                <a:off x="1464" y="2486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5" name="AutoShape 12"/>
              <p:cNvSpPr>
                <a:spLocks noChangeArrowheads="1"/>
              </p:cNvSpPr>
              <p:nvPr/>
            </p:nvSpPr>
            <p:spPr bwMode="auto">
              <a:xfrm rot="-4357635">
                <a:off x="2972" y="2544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6" name="AutoShape 13"/>
              <p:cNvSpPr>
                <a:spLocks noChangeArrowheads="1"/>
              </p:cNvSpPr>
              <p:nvPr/>
            </p:nvSpPr>
            <p:spPr bwMode="auto">
              <a:xfrm rot="3418568">
                <a:off x="3984" y="2456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7" name="AutoShape 14"/>
              <p:cNvSpPr>
                <a:spLocks noChangeArrowheads="1"/>
              </p:cNvSpPr>
              <p:nvPr/>
            </p:nvSpPr>
            <p:spPr bwMode="auto">
              <a:xfrm flipV="1">
                <a:off x="1950" y="2448"/>
                <a:ext cx="96" cy="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96 h 21600"/>
                  <a:gd name="T14" fmla="*/ 17100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8" name="AutoShape 15"/>
              <p:cNvSpPr>
                <a:spLocks noChangeArrowheads="1"/>
              </p:cNvSpPr>
              <p:nvPr/>
            </p:nvSpPr>
            <p:spPr bwMode="auto">
              <a:xfrm rot="4236130" flipV="1">
                <a:off x="2219" y="2640"/>
                <a:ext cx="96" cy="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96 h 21600"/>
                  <a:gd name="T14" fmla="*/ 17100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9" name="AutoShape 16"/>
              <p:cNvSpPr>
                <a:spLocks noChangeArrowheads="1"/>
              </p:cNvSpPr>
              <p:nvPr/>
            </p:nvSpPr>
            <p:spPr bwMode="auto">
              <a:xfrm rot="19007775" flipV="1">
                <a:off x="3186" y="2736"/>
                <a:ext cx="96" cy="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96 h 21600"/>
                  <a:gd name="T14" fmla="*/ 17100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0" name="AutoShape 17"/>
              <p:cNvSpPr>
                <a:spLocks noChangeArrowheads="1"/>
              </p:cNvSpPr>
              <p:nvPr/>
            </p:nvSpPr>
            <p:spPr bwMode="auto">
              <a:xfrm rot="-1710933">
                <a:off x="1631" y="2244"/>
                <a:ext cx="96" cy="12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IN" altLang="en-US"/>
              </a:p>
            </p:txBody>
          </p:sp>
          <p:sp>
            <p:nvSpPr>
              <p:cNvPr id="34831" name="Oval 18"/>
              <p:cNvSpPr>
                <a:spLocks noChangeArrowheads="1"/>
              </p:cNvSpPr>
              <p:nvPr/>
            </p:nvSpPr>
            <p:spPr bwMode="auto">
              <a:xfrm>
                <a:off x="1968" y="220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IN" altLang="en-US"/>
              </a:p>
            </p:txBody>
          </p:sp>
          <p:sp>
            <p:nvSpPr>
              <p:cNvPr id="34832" name="Rectangle 19"/>
              <p:cNvSpPr>
                <a:spLocks noChangeArrowheads="1"/>
              </p:cNvSpPr>
              <p:nvPr/>
            </p:nvSpPr>
            <p:spPr bwMode="auto">
              <a:xfrm rot="1307398">
                <a:off x="2248" y="2296"/>
                <a:ext cx="96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IN" altLang="en-US"/>
              </a:p>
            </p:txBody>
          </p:sp>
          <p:sp>
            <p:nvSpPr>
              <p:cNvPr id="34833" name="AutoShape 20"/>
              <p:cNvSpPr>
                <a:spLocks noChangeArrowheads="1"/>
              </p:cNvSpPr>
              <p:nvPr/>
            </p:nvSpPr>
            <p:spPr bwMode="auto">
              <a:xfrm rot="2980530">
                <a:off x="2448" y="2416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4" name="AutoShape 21"/>
              <p:cNvSpPr>
                <a:spLocks noChangeArrowheads="1"/>
              </p:cNvSpPr>
              <p:nvPr/>
            </p:nvSpPr>
            <p:spPr bwMode="auto">
              <a:xfrm>
                <a:off x="2712" y="2648"/>
                <a:ext cx="96" cy="96"/>
              </a:xfrm>
              <a:prstGeom prst="plus">
                <a:avLst>
                  <a:gd name="adj" fmla="val 2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IN" altLang="en-US"/>
              </a:p>
            </p:txBody>
          </p:sp>
          <p:sp>
            <p:nvSpPr>
              <p:cNvPr id="34835" name="Oval 22"/>
              <p:cNvSpPr>
                <a:spLocks noChangeArrowheads="1"/>
              </p:cNvSpPr>
              <p:nvPr/>
            </p:nvSpPr>
            <p:spPr bwMode="auto">
              <a:xfrm>
                <a:off x="3136" y="229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IN" altLang="en-US"/>
              </a:p>
            </p:txBody>
          </p:sp>
          <p:sp>
            <p:nvSpPr>
              <p:cNvPr id="34836" name="AutoShape 23"/>
              <p:cNvSpPr>
                <a:spLocks noChangeArrowheads="1"/>
              </p:cNvSpPr>
              <p:nvPr/>
            </p:nvSpPr>
            <p:spPr bwMode="auto">
              <a:xfrm rot="-237959">
                <a:off x="3456" y="2208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7" name="AutoShape 24"/>
              <p:cNvSpPr>
                <a:spLocks noChangeArrowheads="1"/>
              </p:cNvSpPr>
              <p:nvPr/>
            </p:nvSpPr>
            <p:spPr bwMode="auto">
              <a:xfrm rot="1937442">
                <a:off x="3792" y="2264"/>
                <a:ext cx="96" cy="96"/>
              </a:xfrm>
              <a:prstGeom prst="plus">
                <a:avLst>
                  <a:gd name="adj" fmla="val 2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IN" altLang="en-US"/>
              </a:p>
            </p:txBody>
          </p:sp>
          <p:sp>
            <p:nvSpPr>
              <p:cNvPr id="34838" name="AutoShape 25"/>
              <p:cNvSpPr>
                <a:spLocks noChangeArrowheads="1"/>
              </p:cNvSpPr>
              <p:nvPr/>
            </p:nvSpPr>
            <p:spPr bwMode="auto">
              <a:xfrm rot="-270570">
                <a:off x="2848" y="2872"/>
                <a:ext cx="96" cy="12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IN" altLang="en-US"/>
              </a:p>
            </p:txBody>
          </p:sp>
          <p:sp>
            <p:nvSpPr>
              <p:cNvPr id="34839" name="Rectangle 26"/>
              <p:cNvSpPr>
                <a:spLocks noChangeArrowheads="1"/>
              </p:cNvSpPr>
              <p:nvPr/>
            </p:nvSpPr>
            <p:spPr bwMode="auto">
              <a:xfrm rot="1307398">
                <a:off x="2416" y="2816"/>
                <a:ext cx="96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IN" altLang="en-US"/>
              </a:p>
            </p:txBody>
          </p:sp>
          <p:sp>
            <p:nvSpPr>
              <p:cNvPr id="34840" name="Oval 27"/>
              <p:cNvSpPr>
                <a:spLocks noChangeArrowheads="1"/>
              </p:cNvSpPr>
              <p:nvPr/>
            </p:nvSpPr>
            <p:spPr bwMode="auto">
              <a:xfrm>
                <a:off x="3680" y="249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IN" altLang="en-US"/>
              </a:p>
            </p:txBody>
          </p:sp>
          <p:sp>
            <p:nvSpPr>
              <p:cNvPr id="34841" name="AutoShape 28"/>
              <p:cNvSpPr>
                <a:spLocks noChangeArrowheads="1"/>
              </p:cNvSpPr>
              <p:nvPr/>
            </p:nvSpPr>
            <p:spPr bwMode="auto">
              <a:xfrm rot="-1710933">
                <a:off x="3376" y="2464"/>
                <a:ext cx="96" cy="12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IN" altLang="en-US"/>
              </a:p>
            </p:txBody>
          </p:sp>
          <p:sp>
            <p:nvSpPr>
              <p:cNvPr id="34842" name="Rectangle 29"/>
              <p:cNvSpPr>
                <a:spLocks noChangeArrowheads="1"/>
              </p:cNvSpPr>
              <p:nvPr/>
            </p:nvSpPr>
            <p:spPr bwMode="auto">
              <a:xfrm rot="-3409969">
                <a:off x="1752" y="2536"/>
                <a:ext cx="96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I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42888"/>
            <a:ext cx="8243888" cy="1309688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solidFill>
                  <a:srgbClr val="FF3300"/>
                </a:solidFill>
              </a:rPr>
              <a:t>2.</a:t>
            </a:r>
            <a:r>
              <a:rPr lang="en-US" altLang="zh-CN" sz="3200" smtClean="0"/>
              <a:t> </a:t>
            </a:r>
            <a:r>
              <a:rPr lang="en-US" altLang="zh-CN" sz="3200" smtClean="0">
                <a:solidFill>
                  <a:srgbClr val="FF3300"/>
                </a:solidFill>
              </a:rPr>
              <a:t>TI-Ag  (thymus independent Ag)</a:t>
            </a:r>
            <a:r>
              <a:rPr lang="en-US" altLang="zh-CN" sz="2800" b="1" smtClean="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9144000" cy="364648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smtClean="0"/>
              <a:t>   </a:t>
            </a:r>
            <a:r>
              <a:rPr lang="en-US" altLang="zh-CN" sz="2800" smtClean="0"/>
              <a:t>TI-Ag</a:t>
            </a:r>
            <a:r>
              <a:rPr lang="en-US" altLang="zh-CN" sz="2800" b="1" smtClean="0"/>
              <a:t> </a:t>
            </a:r>
            <a:r>
              <a:rPr lang="en-US" altLang="zh-CN" sz="2800" smtClean="0"/>
              <a:t>can stimulate B cells to produce Ab without the help of T cell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zh-CN" sz="2800" smtClean="0"/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Pct val="70000"/>
              <a:buFont typeface="Wingdings" pitchFamily="2" charset="2"/>
              <a:buChar char="v"/>
            </a:pPr>
            <a:r>
              <a:rPr lang="en-US" altLang="zh-CN" sz="2400" smtClean="0"/>
              <a:t> </a:t>
            </a:r>
            <a:r>
              <a:rPr lang="en-US" altLang="zh-CN" sz="2800" smtClean="0"/>
              <a:t>Most are polysaccharide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Pct val="70000"/>
              <a:buFont typeface="Wingdings" pitchFamily="2" charset="2"/>
              <a:buChar char="v"/>
            </a:pPr>
            <a:r>
              <a:rPr lang="en-US" altLang="zh-CN" sz="2800" smtClean="0"/>
              <a:t> Have more same or repeat determinants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Pct val="70000"/>
              <a:buFont typeface="Wingdings" pitchFamily="2" charset="2"/>
              <a:buChar char="v"/>
            </a:pPr>
            <a:r>
              <a:rPr lang="en-US" altLang="zh-CN" sz="2800" smtClean="0"/>
              <a:t> Only induce B cell to produce IgM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Pct val="70000"/>
              <a:buFont typeface="Wingdings" pitchFamily="2" charset="2"/>
              <a:buChar char="v"/>
            </a:pPr>
            <a:r>
              <a:rPr lang="en-US" altLang="zh-CN" sz="2800" smtClean="0"/>
              <a:t> Can not induce CMI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Pct val="70000"/>
              <a:buFont typeface="Wingdings" pitchFamily="2" charset="2"/>
              <a:buChar char="v"/>
            </a:pPr>
            <a:r>
              <a:rPr lang="en-US" altLang="zh-CN" sz="2800" smtClean="0"/>
              <a:t> No immune memory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altLang="zh-CN" sz="28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0" y="4648200"/>
            <a:ext cx="3671888" cy="2087563"/>
            <a:chOff x="2616" y="1740"/>
            <a:chExt cx="2937" cy="1248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2616" y="1740"/>
              <a:ext cx="2937" cy="12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IN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784" y="2064"/>
              <a:ext cx="2576" cy="665"/>
              <a:chOff x="1362" y="1872"/>
              <a:chExt cx="2576" cy="665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392" y="1920"/>
                <a:ext cx="2532" cy="578"/>
                <a:chOff x="1392" y="1920"/>
                <a:chExt cx="2532" cy="578"/>
              </a:xfrm>
            </p:grpSpPr>
            <p:sp>
              <p:nvSpPr>
                <p:cNvPr id="21512" name="AutoShape 8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008" cy="576"/>
                </a:xfrm>
                <a:custGeom>
                  <a:avLst/>
                  <a:gdLst>
                    <a:gd name="G0" fmla="+- 5475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75"/>
                    <a:gd name="G18" fmla="*/ 5475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75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75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662 w 21600"/>
                    <a:gd name="T15" fmla="*/ 10800 h 21600"/>
                    <a:gd name="T16" fmla="*/ 10800 w 21600"/>
                    <a:gd name="T17" fmla="*/ 5325 h 21600"/>
                    <a:gd name="T18" fmla="*/ 18938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325" y="10800"/>
                      </a:moveTo>
                      <a:cubicBezTo>
                        <a:pt x="5325" y="7776"/>
                        <a:pt x="7776" y="5325"/>
                        <a:pt x="10800" y="5325"/>
                      </a:cubicBezTo>
                      <a:cubicBezTo>
                        <a:pt x="13823" y="5324"/>
                        <a:pt x="16274" y="7776"/>
                        <a:pt x="16275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IN"/>
                </a:p>
              </p:txBody>
            </p:sp>
            <p:sp>
              <p:nvSpPr>
                <p:cNvPr id="21513" name="AutoShape 9"/>
                <p:cNvSpPr>
                  <a:spLocks noChangeArrowheads="1"/>
                </p:cNvSpPr>
                <p:nvPr/>
              </p:nvSpPr>
              <p:spPr bwMode="auto">
                <a:xfrm>
                  <a:off x="2916" y="1920"/>
                  <a:ext cx="1008" cy="576"/>
                </a:xfrm>
                <a:custGeom>
                  <a:avLst/>
                  <a:gdLst>
                    <a:gd name="G0" fmla="+- 5475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75"/>
                    <a:gd name="G18" fmla="*/ 5475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75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75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662 w 21600"/>
                    <a:gd name="T15" fmla="*/ 10800 h 21600"/>
                    <a:gd name="T16" fmla="*/ 10800 w 21600"/>
                    <a:gd name="T17" fmla="*/ 5325 h 21600"/>
                    <a:gd name="T18" fmla="*/ 18938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325" y="10800"/>
                      </a:moveTo>
                      <a:cubicBezTo>
                        <a:pt x="5325" y="7776"/>
                        <a:pt x="7776" y="5325"/>
                        <a:pt x="10800" y="5325"/>
                      </a:cubicBezTo>
                      <a:cubicBezTo>
                        <a:pt x="13823" y="5324"/>
                        <a:pt x="16274" y="7776"/>
                        <a:pt x="16275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IN"/>
                </a:p>
              </p:txBody>
            </p:sp>
            <p:sp>
              <p:nvSpPr>
                <p:cNvPr id="21514" name="AutoShape 10"/>
                <p:cNvSpPr>
                  <a:spLocks noChangeArrowheads="1"/>
                </p:cNvSpPr>
                <p:nvPr/>
              </p:nvSpPr>
              <p:spPr bwMode="auto">
                <a:xfrm flipH="1" flipV="1">
                  <a:off x="2154" y="1922"/>
                  <a:ext cx="1008" cy="576"/>
                </a:xfrm>
                <a:custGeom>
                  <a:avLst/>
                  <a:gdLst>
                    <a:gd name="G0" fmla="+- 5475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75"/>
                    <a:gd name="G18" fmla="*/ 5475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75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75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662 w 21600"/>
                    <a:gd name="T15" fmla="*/ 10800 h 21600"/>
                    <a:gd name="T16" fmla="*/ 10800 w 21600"/>
                    <a:gd name="T17" fmla="*/ 5325 h 21600"/>
                    <a:gd name="T18" fmla="*/ 18938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325" y="10800"/>
                      </a:moveTo>
                      <a:cubicBezTo>
                        <a:pt x="5325" y="7776"/>
                        <a:pt x="7776" y="5325"/>
                        <a:pt x="10800" y="5325"/>
                      </a:cubicBezTo>
                      <a:cubicBezTo>
                        <a:pt x="13823" y="5324"/>
                        <a:pt x="16274" y="7776"/>
                        <a:pt x="16275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IN"/>
                </a:p>
              </p:txBody>
            </p:sp>
          </p:grpSp>
          <p:sp>
            <p:nvSpPr>
              <p:cNvPr id="35848" name="AutoShape 11"/>
              <p:cNvSpPr>
                <a:spLocks noChangeArrowheads="1"/>
              </p:cNvSpPr>
              <p:nvPr/>
            </p:nvSpPr>
            <p:spPr bwMode="auto">
              <a:xfrm>
                <a:off x="1824" y="1874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" name="AutoShape 12"/>
              <p:cNvSpPr>
                <a:spLocks noChangeArrowheads="1"/>
              </p:cNvSpPr>
              <p:nvPr/>
            </p:nvSpPr>
            <p:spPr bwMode="auto">
              <a:xfrm>
                <a:off x="3328" y="1872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" name="AutoShape 13"/>
              <p:cNvSpPr>
                <a:spLocks noChangeArrowheads="1"/>
              </p:cNvSpPr>
              <p:nvPr/>
            </p:nvSpPr>
            <p:spPr bwMode="auto">
              <a:xfrm rot="3071317">
                <a:off x="2324" y="2040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" name="AutoShape 14"/>
              <p:cNvSpPr>
                <a:spLocks noChangeArrowheads="1"/>
              </p:cNvSpPr>
              <p:nvPr/>
            </p:nvSpPr>
            <p:spPr bwMode="auto">
              <a:xfrm rot="-1694372">
                <a:off x="1536" y="1934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" name="AutoShape 15"/>
              <p:cNvSpPr>
                <a:spLocks noChangeArrowheads="1"/>
              </p:cNvSpPr>
              <p:nvPr/>
            </p:nvSpPr>
            <p:spPr bwMode="auto">
              <a:xfrm rot="1243533">
                <a:off x="2112" y="1910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" name="AutoShape 16"/>
              <p:cNvSpPr>
                <a:spLocks noChangeArrowheads="1"/>
              </p:cNvSpPr>
              <p:nvPr/>
            </p:nvSpPr>
            <p:spPr bwMode="auto">
              <a:xfrm rot="-3806097">
                <a:off x="1338" y="2102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4" name="AutoShape 17"/>
              <p:cNvSpPr>
                <a:spLocks noChangeArrowheads="1"/>
              </p:cNvSpPr>
              <p:nvPr/>
            </p:nvSpPr>
            <p:spPr bwMode="auto">
              <a:xfrm>
                <a:off x="2578" y="230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AutoShape 18"/>
              <p:cNvSpPr>
                <a:spLocks noChangeArrowheads="1"/>
              </p:cNvSpPr>
              <p:nvPr/>
            </p:nvSpPr>
            <p:spPr bwMode="auto">
              <a:xfrm rot="-4357635">
                <a:off x="2846" y="2160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6" name="AutoShape 19"/>
              <p:cNvSpPr>
                <a:spLocks noChangeArrowheads="1"/>
              </p:cNvSpPr>
              <p:nvPr/>
            </p:nvSpPr>
            <p:spPr bwMode="auto">
              <a:xfrm rot="-2037544">
                <a:off x="3024" y="1952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7" name="AutoShape 20"/>
              <p:cNvSpPr>
                <a:spLocks noChangeArrowheads="1"/>
              </p:cNvSpPr>
              <p:nvPr/>
            </p:nvSpPr>
            <p:spPr bwMode="auto">
              <a:xfrm rot="3418568">
                <a:off x="3866" y="2064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8" name="AutoShape 21"/>
              <p:cNvSpPr>
                <a:spLocks noChangeArrowheads="1"/>
              </p:cNvSpPr>
              <p:nvPr/>
            </p:nvSpPr>
            <p:spPr bwMode="auto">
              <a:xfrm rot="1242642">
                <a:off x="3638" y="1912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9" name="AutoShape 22"/>
              <p:cNvSpPr>
                <a:spLocks noChangeArrowheads="1"/>
              </p:cNvSpPr>
              <p:nvPr/>
            </p:nvSpPr>
            <p:spPr bwMode="auto">
              <a:xfrm flipV="1">
                <a:off x="1824" y="2064"/>
                <a:ext cx="96" cy="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96 h 21600"/>
                  <a:gd name="T14" fmla="*/ 17100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0" name="AutoShape 23"/>
              <p:cNvSpPr>
                <a:spLocks noChangeArrowheads="1"/>
              </p:cNvSpPr>
              <p:nvPr/>
            </p:nvSpPr>
            <p:spPr bwMode="auto">
              <a:xfrm rot="16907281" flipV="1">
                <a:off x="1626" y="2160"/>
                <a:ext cx="96" cy="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96 h 21600"/>
                  <a:gd name="T14" fmla="*/ 17100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1" name="AutoShape 24"/>
              <p:cNvSpPr>
                <a:spLocks noChangeArrowheads="1"/>
              </p:cNvSpPr>
              <p:nvPr/>
            </p:nvSpPr>
            <p:spPr bwMode="auto">
              <a:xfrm rot="4236130" flipV="1">
                <a:off x="2093" y="2256"/>
                <a:ext cx="96" cy="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96 h 21600"/>
                  <a:gd name="T14" fmla="*/ 17100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AutoShape 25"/>
              <p:cNvSpPr>
                <a:spLocks noChangeArrowheads="1"/>
              </p:cNvSpPr>
              <p:nvPr/>
            </p:nvSpPr>
            <p:spPr bwMode="auto">
              <a:xfrm rot="1536131" flipV="1">
                <a:off x="2304" y="2440"/>
                <a:ext cx="96" cy="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96 h 21600"/>
                  <a:gd name="T14" fmla="*/ 17100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AutoShape 26"/>
              <p:cNvSpPr>
                <a:spLocks noChangeArrowheads="1"/>
              </p:cNvSpPr>
              <p:nvPr/>
            </p:nvSpPr>
            <p:spPr bwMode="auto">
              <a:xfrm rot="21222684" flipV="1">
                <a:off x="2736" y="2490"/>
                <a:ext cx="96" cy="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96 h 21600"/>
                  <a:gd name="T14" fmla="*/ 17100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AutoShape 27"/>
              <p:cNvSpPr>
                <a:spLocks noChangeArrowheads="1"/>
              </p:cNvSpPr>
              <p:nvPr/>
            </p:nvSpPr>
            <p:spPr bwMode="auto">
              <a:xfrm rot="19007775" flipV="1">
                <a:off x="3060" y="2352"/>
                <a:ext cx="96" cy="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96 h 21600"/>
                  <a:gd name="T14" fmla="*/ 17100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" name="AutoShape 28"/>
              <p:cNvSpPr>
                <a:spLocks noChangeArrowheads="1"/>
              </p:cNvSpPr>
              <p:nvPr/>
            </p:nvSpPr>
            <p:spPr bwMode="auto">
              <a:xfrm rot="19834001" flipV="1">
                <a:off x="3224" y="2092"/>
                <a:ext cx="96" cy="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96 h 21600"/>
                  <a:gd name="T14" fmla="*/ 17100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" name="AutoShape 29"/>
              <p:cNvSpPr>
                <a:spLocks noChangeArrowheads="1"/>
              </p:cNvSpPr>
              <p:nvPr/>
            </p:nvSpPr>
            <p:spPr bwMode="auto">
              <a:xfrm rot="3186852" flipV="1">
                <a:off x="3585" y="2136"/>
                <a:ext cx="96" cy="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96 h 21600"/>
                  <a:gd name="T14" fmla="*/ 17100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43888" cy="1314450"/>
          </a:xfrm>
        </p:spPr>
        <p:txBody>
          <a:bodyPr/>
          <a:lstStyle/>
          <a:p>
            <a:pPr eaLnBrk="1" hangingPunct="1"/>
            <a:r>
              <a:rPr lang="en-US" altLang="zh-CN" sz="3600" smtClean="0"/>
              <a:t>III. According to source of antigen</a:t>
            </a:r>
            <a:br>
              <a:rPr lang="en-US" altLang="zh-CN" sz="3600" smtClean="0"/>
            </a:br>
            <a:endParaRPr lang="en-US" altLang="zh-CN" sz="36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8172450" cy="4114800"/>
          </a:xfrm>
        </p:spPr>
        <p:txBody>
          <a:bodyPr/>
          <a:lstStyle/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800" smtClean="0"/>
              <a:t> </a:t>
            </a:r>
          </a:p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Xenoantigen</a:t>
            </a:r>
          </a:p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Alloantigen 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Autoantigen 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Heterophile antigens(Forssman antigen)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800" smtClean="0"/>
              <a:t>     The common antigen existing different species.</a:t>
            </a:r>
          </a:p>
          <a:p>
            <a:pPr marL="2209800" lvl="4" indent="-381000" algn="just" eaLnBrk="1" hangingPunct="1">
              <a:buClr>
                <a:schemeClr val="tx1"/>
              </a:buClr>
              <a:buFontTx/>
              <a:buNone/>
            </a:pPr>
            <a:endParaRPr lang="en-US" altLang="zh-CN" sz="18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43887" cy="1314450"/>
          </a:xfrm>
        </p:spPr>
        <p:txBody>
          <a:bodyPr/>
          <a:lstStyle/>
          <a:p>
            <a:pPr eaLnBrk="1" hangingPunct="1"/>
            <a:r>
              <a:rPr lang="en-US" altLang="zh-CN" sz="3600" smtClean="0"/>
              <a:t>Part V  Important antigens in medicine</a:t>
            </a:r>
            <a:r>
              <a:rPr lang="en-US" altLang="zh-CN" smtClean="0"/>
              <a:t> 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33600"/>
            <a:ext cx="8229600" cy="4456113"/>
          </a:xfrm>
        </p:spPr>
        <p:txBody>
          <a:bodyPr/>
          <a:lstStyle/>
          <a:p>
            <a:pPr marL="812800" indent="-812800" eaLnBrk="1" hangingPunct="1">
              <a:buFontTx/>
              <a:buNone/>
            </a:pPr>
            <a:r>
              <a:rPr lang="en-US" altLang="zh-CN" smtClean="0"/>
              <a:t>I. Pathogens and their products</a:t>
            </a:r>
          </a:p>
          <a:p>
            <a:pPr marL="812800" indent="-812800" eaLnBrk="1" hangingPunct="1">
              <a:buFontTx/>
              <a:buNone/>
            </a:pPr>
            <a:r>
              <a:rPr lang="en-US" altLang="zh-CN" sz="2800" smtClean="0"/>
              <a:t>1. Pathogens:such as bacteria et al.</a:t>
            </a:r>
          </a:p>
          <a:p>
            <a:pPr marL="812800" indent="-812800" eaLnBrk="1" hangingPunct="1">
              <a:buFontTx/>
              <a:buNone/>
            </a:pPr>
            <a:r>
              <a:rPr lang="en-US" altLang="zh-CN" sz="2800" b="1" smtClean="0">
                <a:solidFill>
                  <a:schemeClr val="tx2"/>
                </a:solidFill>
              </a:rPr>
              <a:t> </a:t>
            </a:r>
            <a:r>
              <a:rPr lang="en-US" altLang="zh-CN" sz="2800" b="1" smtClean="0"/>
              <a:t> </a:t>
            </a:r>
            <a:r>
              <a:rPr lang="en-US" altLang="zh-CN" sz="2800" smtClean="0"/>
              <a:t>Surface antigen:   </a:t>
            </a:r>
            <a:r>
              <a:rPr lang="en-US" altLang="zh-CN" sz="2800" smtClean="0">
                <a:latin typeface="Tahoma" pitchFamily="34" charset="0"/>
              </a:rPr>
              <a:t>“</a:t>
            </a:r>
            <a:r>
              <a:rPr lang="en-US" altLang="zh-CN" sz="2800" smtClean="0"/>
              <a:t>Vi</a:t>
            </a:r>
            <a:r>
              <a:rPr lang="en-US" altLang="zh-CN" sz="2800" smtClean="0">
                <a:latin typeface="Tahoma" pitchFamily="34" charset="0"/>
              </a:rPr>
              <a:t>”</a:t>
            </a:r>
            <a:r>
              <a:rPr lang="en-US" altLang="zh-CN" sz="2800" smtClean="0"/>
              <a:t> Ag</a:t>
            </a:r>
          </a:p>
          <a:p>
            <a:pPr marL="812800" indent="-812800" algn="just" eaLnBrk="1" hangingPunct="1">
              <a:buFontTx/>
              <a:buNone/>
            </a:pPr>
            <a:r>
              <a:rPr lang="en-US" altLang="zh-CN" sz="2800" smtClean="0"/>
              <a:t>  Somatic Ag:    </a:t>
            </a:r>
            <a:r>
              <a:rPr lang="en-US" altLang="zh-CN" sz="2800" smtClean="0">
                <a:latin typeface="Tahoma" pitchFamily="34" charset="0"/>
              </a:rPr>
              <a:t>“</a:t>
            </a:r>
            <a:r>
              <a:rPr lang="en-US" altLang="zh-CN" sz="2800" smtClean="0"/>
              <a:t>O</a:t>
            </a:r>
            <a:r>
              <a:rPr lang="en-US" altLang="zh-CN" sz="2800" smtClean="0">
                <a:latin typeface="Tahoma" pitchFamily="34" charset="0"/>
              </a:rPr>
              <a:t>”</a:t>
            </a:r>
            <a:r>
              <a:rPr lang="en-US" altLang="zh-CN" sz="2800" smtClean="0"/>
              <a:t> Ag</a:t>
            </a:r>
          </a:p>
          <a:p>
            <a:pPr marL="812800" indent="-812800" algn="just" eaLnBrk="1" hangingPunct="1">
              <a:buFontTx/>
              <a:buNone/>
            </a:pPr>
            <a:r>
              <a:rPr lang="en-US" altLang="zh-CN" sz="2800" smtClean="0"/>
              <a:t>  Flagellar Ag:   </a:t>
            </a:r>
            <a:r>
              <a:rPr lang="en-US" altLang="zh-CN" sz="2800" smtClean="0">
                <a:latin typeface="Tahoma" pitchFamily="34" charset="0"/>
              </a:rPr>
              <a:t>“</a:t>
            </a:r>
            <a:r>
              <a:rPr lang="en-US" altLang="zh-CN" sz="2800" smtClean="0"/>
              <a:t>H</a:t>
            </a:r>
            <a:r>
              <a:rPr lang="en-US" altLang="zh-CN" sz="2800" smtClean="0">
                <a:latin typeface="Tahoma" pitchFamily="34" charset="0"/>
              </a:rPr>
              <a:t>”</a:t>
            </a:r>
            <a:r>
              <a:rPr lang="en-US" altLang="zh-CN" sz="2800" smtClean="0"/>
              <a:t> Ag</a:t>
            </a:r>
          </a:p>
          <a:p>
            <a:pPr marL="812800" indent="-812800" algn="just" eaLnBrk="1" hangingPunct="1">
              <a:buFontTx/>
              <a:buNone/>
            </a:pPr>
            <a:r>
              <a:rPr lang="en-US" altLang="zh-CN" sz="2800" smtClean="0"/>
              <a:t>  Pillus Ag </a:t>
            </a:r>
            <a:r>
              <a:rPr lang="en-US" altLang="zh-CN" sz="2800" smtClean="0">
                <a:latin typeface="Tahoma" pitchFamily="34" charset="0"/>
              </a:rPr>
              <a:t> </a:t>
            </a:r>
            <a:endParaRPr lang="en-US" altLang="zh-CN" sz="2800" smtClean="0"/>
          </a:p>
          <a:p>
            <a:pPr marL="812800" indent="-812800" eaLnBrk="1" hangingPunct="1">
              <a:buFontTx/>
              <a:buNone/>
            </a:pPr>
            <a:endParaRPr lang="en-US" altLang="zh-CN" sz="2800" smtClean="0"/>
          </a:p>
          <a:p>
            <a:pPr marL="812800" indent="-812800" eaLnBrk="1" hangingPunct="1">
              <a:buFontTx/>
              <a:buNone/>
            </a:pPr>
            <a:endParaRPr lang="en-US" altLang="zh-CN" sz="2800" smtClean="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4800600" y="49530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37893" name="Freeform 5"/>
          <p:cNvSpPr>
            <a:spLocks/>
          </p:cNvSpPr>
          <p:nvPr/>
        </p:nvSpPr>
        <p:spPr bwMode="auto">
          <a:xfrm>
            <a:off x="7467600" y="4457700"/>
            <a:ext cx="1600200" cy="1435100"/>
          </a:xfrm>
          <a:custGeom>
            <a:avLst/>
            <a:gdLst>
              <a:gd name="T0" fmla="*/ 0 w 1008"/>
              <a:gd name="T1" fmla="*/ 800100 h 904"/>
              <a:gd name="T2" fmla="*/ 228600 w 1008"/>
              <a:gd name="T3" fmla="*/ 647700 h 904"/>
              <a:gd name="T4" fmla="*/ 457200 w 1008"/>
              <a:gd name="T5" fmla="*/ 800100 h 904"/>
              <a:gd name="T6" fmla="*/ 685800 w 1008"/>
              <a:gd name="T7" fmla="*/ 723900 h 904"/>
              <a:gd name="T8" fmla="*/ 762000 w 1008"/>
              <a:gd name="T9" fmla="*/ 419100 h 904"/>
              <a:gd name="T10" fmla="*/ 1066800 w 1008"/>
              <a:gd name="T11" fmla="*/ 571500 h 904"/>
              <a:gd name="T12" fmla="*/ 1219200 w 1008"/>
              <a:gd name="T13" fmla="*/ 723900 h 904"/>
              <a:gd name="T14" fmla="*/ 1447800 w 1008"/>
              <a:gd name="T15" fmla="*/ 1333500 h 904"/>
              <a:gd name="T16" fmla="*/ 1447800 w 1008"/>
              <a:gd name="T17" fmla="*/ 114300 h 904"/>
              <a:gd name="T18" fmla="*/ 1600200 w 1008"/>
              <a:gd name="T19" fmla="*/ 647700 h 9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08"/>
              <a:gd name="T31" fmla="*/ 0 h 904"/>
              <a:gd name="T32" fmla="*/ 1008 w 1008"/>
              <a:gd name="T33" fmla="*/ 904 h 9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08" h="904">
                <a:moveTo>
                  <a:pt x="0" y="504"/>
                </a:moveTo>
                <a:cubicBezTo>
                  <a:pt x="48" y="456"/>
                  <a:pt x="96" y="408"/>
                  <a:pt x="144" y="408"/>
                </a:cubicBezTo>
                <a:cubicBezTo>
                  <a:pt x="192" y="408"/>
                  <a:pt x="240" y="496"/>
                  <a:pt x="288" y="504"/>
                </a:cubicBezTo>
                <a:cubicBezTo>
                  <a:pt x="336" y="512"/>
                  <a:pt x="400" y="496"/>
                  <a:pt x="432" y="456"/>
                </a:cubicBezTo>
                <a:cubicBezTo>
                  <a:pt x="464" y="416"/>
                  <a:pt x="440" y="280"/>
                  <a:pt x="480" y="264"/>
                </a:cubicBezTo>
                <a:cubicBezTo>
                  <a:pt x="520" y="248"/>
                  <a:pt x="624" y="328"/>
                  <a:pt x="672" y="360"/>
                </a:cubicBezTo>
                <a:cubicBezTo>
                  <a:pt x="720" y="392"/>
                  <a:pt x="728" y="376"/>
                  <a:pt x="768" y="456"/>
                </a:cubicBezTo>
                <a:cubicBezTo>
                  <a:pt x="808" y="536"/>
                  <a:pt x="888" y="904"/>
                  <a:pt x="912" y="840"/>
                </a:cubicBezTo>
                <a:cubicBezTo>
                  <a:pt x="936" y="776"/>
                  <a:pt x="896" y="144"/>
                  <a:pt x="912" y="72"/>
                </a:cubicBezTo>
                <a:cubicBezTo>
                  <a:pt x="928" y="0"/>
                  <a:pt x="968" y="204"/>
                  <a:pt x="1008" y="4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6553200" y="4800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6934200" y="4800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51816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54864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58674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6172200" y="4724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0" y="549275"/>
            <a:ext cx="8839200" cy="6096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zh-CN" sz="360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zh-CN" sz="3600" b="1" smtClean="0">
                <a:latin typeface="Arial" pitchFamily="34" charset="0"/>
                <a:cs typeface="Times New Roman" pitchFamily="18" charset="0"/>
              </a:rPr>
              <a:t> </a:t>
            </a:r>
            <a:r>
              <a:rPr lang="en-US" altLang="zh-CN" sz="3600" b="1" smtClean="0">
                <a:cs typeface="Times New Roman" pitchFamily="18" charset="0"/>
              </a:rPr>
              <a:t> </a:t>
            </a:r>
            <a:r>
              <a:rPr lang="en-US" altLang="zh-CN" sz="2800" smtClean="0"/>
              <a:t>2. Exotoxin and toxoid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800" smtClean="0">
                <a:solidFill>
                  <a:schemeClr val="tx2"/>
                </a:solidFill>
              </a:rPr>
              <a:t>   (1) Exotoxin</a:t>
            </a:r>
            <a:r>
              <a:rPr lang="en-US" altLang="zh-CN" sz="2800" smtClean="0"/>
              <a:t> 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Produced by G</a:t>
            </a:r>
            <a:r>
              <a:rPr lang="en-US" altLang="zh-CN" sz="2800" baseline="30000" smtClean="0"/>
              <a:t>+</a:t>
            </a:r>
            <a:r>
              <a:rPr lang="en-US" altLang="zh-CN" sz="2800" smtClean="0"/>
              <a:t> bacteria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CN" sz="2800" smtClean="0"/>
              <a:t>Strong antigenicity and pathogenicity</a:t>
            </a:r>
            <a:endParaRPr lang="en-US" altLang="zh-CN" sz="280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800" smtClean="0">
                <a:solidFill>
                  <a:schemeClr val="tx2"/>
                </a:solidFill>
              </a:rPr>
              <a:t>   (2) Toxoid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/>
              <a:t>      Under suitable conditions, exotoxin loss its    toxicity without affecting its antigenicity, then the exotoxin turned into toxoid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zh-CN" sz="280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/>
              <a:t>   Antitoxin: The antibody produced by exotoxin or toxoid stimulation was called antitoxin.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zh-CN" sz="3600" b="1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smtClean="0"/>
              <a:t>II. Immune serum of animal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686800" cy="4572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zh-CN" smtClean="0"/>
              <a:t>     Animal serum contains Abs after </a:t>
            </a:r>
          </a:p>
          <a:p>
            <a:pPr algn="just" eaLnBrk="1" hangingPunct="1">
              <a:buFontTx/>
              <a:buNone/>
            </a:pPr>
            <a:r>
              <a:rPr lang="en-US" altLang="zh-CN" smtClean="0"/>
              <a:t>     immunized by some Ag</a:t>
            </a:r>
          </a:p>
          <a:p>
            <a:pPr algn="just" eaLnBrk="1" hangingPunct="1">
              <a:buFontTx/>
              <a:buNone/>
            </a:pPr>
            <a:r>
              <a:rPr lang="en-US" altLang="zh-CN" smtClean="0"/>
              <a:t>     </a:t>
            </a:r>
          </a:p>
          <a:p>
            <a:pPr algn="just" eaLnBrk="1" hangingPunct="1">
              <a:buFontTx/>
              <a:buNone/>
            </a:pPr>
            <a:r>
              <a:rPr lang="en-US" altLang="zh-CN" smtClean="0"/>
              <a:t>     </a:t>
            </a:r>
            <a:r>
              <a:rPr lang="en-US" altLang="zh-CN" smtClean="0">
                <a:solidFill>
                  <a:srgbClr val="FF3300"/>
                </a:solidFill>
              </a:rPr>
              <a:t>Dual-characteristics</a:t>
            </a:r>
          </a:p>
          <a:p>
            <a:pPr algn="just" eaLnBrk="1" hangingPunct="1">
              <a:buFontTx/>
              <a:buNone/>
            </a:pPr>
            <a:r>
              <a:rPr lang="en-US" altLang="zh-CN" smtClean="0">
                <a:solidFill>
                  <a:srgbClr val="FF3300"/>
                </a:solidFill>
              </a:rPr>
              <a:t>     1. Ab</a:t>
            </a:r>
          </a:p>
          <a:p>
            <a:pPr algn="just" eaLnBrk="1" hangingPunct="1">
              <a:buFontTx/>
              <a:buNone/>
            </a:pPr>
            <a:r>
              <a:rPr lang="en-US" altLang="zh-CN" smtClean="0">
                <a:solidFill>
                  <a:srgbClr val="FF3300"/>
                </a:solidFill>
              </a:rPr>
              <a:t>     2. Ag</a:t>
            </a:r>
          </a:p>
          <a:p>
            <a:pPr algn="just" eaLnBrk="1" hangingPunct="1">
              <a:buFontTx/>
              <a:buNone/>
            </a:pPr>
            <a:r>
              <a:rPr lang="en-US" altLang="zh-CN" smtClean="0">
                <a:solidFill>
                  <a:srgbClr val="FF3300"/>
                </a:solidFill>
              </a:rPr>
              <a:t>  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43888" cy="131445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III. Heterophile Ag  (forssman Ag)</a:t>
            </a:r>
            <a:br>
              <a:rPr lang="en-US" altLang="zh-CN" sz="3200" smtClean="0"/>
            </a:br>
            <a:endParaRPr lang="en-US" altLang="zh-CN" sz="32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8229600" cy="445611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zh-CN" smtClean="0"/>
              <a:t>- common Ags shared by different species</a:t>
            </a:r>
          </a:p>
          <a:p>
            <a:pPr eaLnBrk="1" hangingPunct="1">
              <a:buFontTx/>
              <a:buNone/>
            </a:pPr>
            <a:r>
              <a:rPr lang="en-US" altLang="zh-CN" smtClean="0"/>
              <a:t>- no specificity of species </a:t>
            </a:r>
          </a:p>
          <a:p>
            <a:pPr eaLnBrk="1" hangingPunct="1">
              <a:buFontTx/>
              <a:buNone/>
            </a:pPr>
            <a:r>
              <a:rPr lang="en-US" altLang="zh-CN" smtClean="0"/>
              <a:t>- Significance   . immunopathology</a:t>
            </a:r>
          </a:p>
          <a:p>
            <a:pPr algn="just" eaLnBrk="1" hangingPunct="1">
              <a:buFontTx/>
              <a:buNone/>
            </a:pPr>
            <a:r>
              <a:rPr lang="en-US" altLang="zh-CN" smtClean="0"/>
              <a:t>                         . Diagnosis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1798638"/>
            <a:ext cx="7893050" cy="2782887"/>
          </a:xfrm>
        </p:spPr>
        <p:txBody>
          <a:bodyPr/>
          <a:lstStyle/>
          <a:p>
            <a:pPr eaLnBrk="1" hangingPunct="1">
              <a:lnSpc>
                <a:spcPct val="180000"/>
              </a:lnSpc>
              <a:defRPr/>
            </a:pPr>
            <a:r>
              <a:rPr lang="en-US" altLang="zh-CN" dirty="0">
                <a:solidFill>
                  <a:srgbClr val="990033"/>
                </a:solidFill>
              </a:rPr>
              <a:t/>
            </a:r>
            <a:br>
              <a:rPr lang="en-US" altLang="zh-CN" dirty="0">
                <a:solidFill>
                  <a:srgbClr val="990033"/>
                </a:solidFill>
              </a:rPr>
            </a:br>
            <a:r>
              <a:rPr lang="en-US" altLang="zh-CN" sz="5400" dirty="0">
                <a:solidFill>
                  <a:srgbClr val="990033"/>
                </a:solidFill>
              </a:rPr>
              <a:t>Antigen</a:t>
            </a:r>
            <a:r>
              <a:rPr lang="en-US" altLang="zh-CN" sz="5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 </a:t>
            </a:r>
            <a:r>
              <a:rPr lang="en-US" altLang="zh-CN" sz="3200" smtClean="0"/>
              <a:t>IV. Alloantigen</a:t>
            </a:r>
            <a:r>
              <a:rPr lang="en-US" altLang="zh-CN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53707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1. Antigens of red blood cell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      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Pct val="50000"/>
            </a:pPr>
            <a:r>
              <a:rPr lang="en-US" altLang="zh-CN" sz="2800" smtClean="0"/>
              <a:t> ABO system  (blood typing)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zh-CN" sz="2800" smtClean="0"/>
              <a:t>      - very important in transfusion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60000"/>
            </a:pPr>
            <a:r>
              <a:rPr lang="en-US" altLang="zh-CN" sz="2800" smtClean="0"/>
              <a:t> Rh system (in Chinese &gt;99%RH+)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8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2. HLA system (Human leukocyte antigen)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zh-CN" sz="28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   - relate to transplantation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   - very important in immune regulation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43888" cy="1812925"/>
          </a:xfrm>
        </p:spPr>
        <p:txBody>
          <a:bodyPr/>
          <a:lstStyle/>
          <a:p>
            <a:pPr eaLnBrk="1" hangingPunct="1"/>
            <a:r>
              <a:rPr lang="en-US" altLang="zh-CN" sz="3600" smtClean="0"/>
              <a:t>ABO system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89150"/>
            <a:ext cx="7696200" cy="33972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 smtClean="0"/>
              <a:t>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Blood            antigen             antibody in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 type             on RBC                serum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   A                   </a:t>
            </a:r>
            <a:r>
              <a:rPr lang="en-US" altLang="zh-CN" sz="2800" smtClean="0">
                <a:solidFill>
                  <a:srgbClr val="FF3300"/>
                </a:solidFill>
              </a:rPr>
              <a:t>A</a:t>
            </a:r>
            <a:r>
              <a:rPr lang="en-US" altLang="zh-CN" sz="2800" smtClean="0"/>
              <a:t>                     anti-B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   B                   </a:t>
            </a:r>
            <a:r>
              <a:rPr lang="en-US" altLang="zh-CN" sz="2800" smtClean="0">
                <a:solidFill>
                  <a:srgbClr val="FF3300"/>
                </a:solidFill>
              </a:rPr>
              <a:t>B</a:t>
            </a:r>
            <a:r>
              <a:rPr lang="en-US" altLang="zh-CN" sz="2800" smtClean="0"/>
              <a:t>                     anti-A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  AB                 </a:t>
            </a:r>
            <a:r>
              <a:rPr lang="en-US" altLang="zh-CN" sz="2800" smtClean="0">
                <a:solidFill>
                  <a:srgbClr val="FF3300"/>
                </a:solidFill>
              </a:rPr>
              <a:t>A,B </a:t>
            </a:r>
            <a:r>
              <a:rPr lang="en-US" altLang="zh-CN" sz="2800" smtClean="0"/>
              <a:t>                      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     O                    -                 anti-A, anti-B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 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533400" y="25146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457200" y="3962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457200" y="64008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smtClean="0"/>
              <a:t>V. Autoantigen</a:t>
            </a:r>
            <a:r>
              <a:rPr lang="en-US" altLang="zh-CN" smtClean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915400" cy="422433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zh-CN" smtClean="0">
                <a:cs typeface="Times New Roman" pitchFamily="18" charset="0"/>
              </a:rPr>
              <a:t>      </a:t>
            </a:r>
          </a:p>
          <a:p>
            <a:pPr algn="just" eaLnBrk="1" hangingPunct="1">
              <a:buFontTx/>
              <a:buNone/>
            </a:pPr>
            <a:r>
              <a:rPr lang="en-US" altLang="zh-CN" sz="2800" smtClean="0">
                <a:cs typeface="Times New Roman" pitchFamily="18" charset="0"/>
              </a:rPr>
              <a:t>1. </a:t>
            </a:r>
            <a:r>
              <a:rPr lang="en-US" altLang="zh-CN" sz="2800" smtClean="0"/>
              <a:t>Release of sequestered Ag</a:t>
            </a:r>
          </a:p>
          <a:p>
            <a:pPr algn="just" eaLnBrk="1" hangingPunct="1">
              <a:buFontTx/>
              <a:buNone/>
            </a:pPr>
            <a:r>
              <a:rPr lang="en-US" altLang="zh-CN" sz="2800" smtClean="0"/>
              <a:t>2. Change of molecular structure of auto-tissues</a:t>
            </a:r>
            <a:r>
              <a:rPr lang="en-US" altLang="zh-CN" sz="2800" smtClean="0">
                <a:cs typeface="Times New Roman" pitchFamily="18" charset="0"/>
              </a:rPr>
              <a:t> </a:t>
            </a:r>
            <a:endParaRPr lang="en-US" altLang="zh-CN" sz="2800" smtClean="0"/>
          </a:p>
          <a:p>
            <a:pPr eaLnBrk="1" hangingPunct="1">
              <a:buFontTx/>
              <a:buNone/>
            </a:pPr>
            <a:r>
              <a:rPr lang="en-US" altLang="zh-CN" sz="2800" smtClean="0"/>
              <a:t>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smtClean="0"/>
              <a:t>VI. Tumor antigen</a:t>
            </a:r>
            <a:r>
              <a:rPr lang="en-US" altLang="zh-CN" smtClean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89150"/>
            <a:ext cx="7696200" cy="339725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altLang="zh-CN" smtClean="0">
                <a:latin typeface="Tahoma" pitchFamily="34" charset="0"/>
                <a:cs typeface="Times New Roman" pitchFamily="18" charset="0"/>
              </a:rPr>
              <a:t> </a:t>
            </a:r>
            <a:r>
              <a:rPr lang="en-US" altLang="zh-CN" sz="2800" smtClean="0"/>
              <a:t>Tumor specific Ag ( TSA)</a:t>
            </a:r>
          </a:p>
          <a:p>
            <a:pPr algn="just" eaLnBrk="1" hangingPunct="1">
              <a:buFontTx/>
              <a:buNone/>
            </a:pPr>
            <a:r>
              <a:rPr lang="en-US" altLang="zh-CN" sz="2800" smtClean="0"/>
              <a:t>   Only expressed on the tumor cells but normal cells.</a:t>
            </a:r>
          </a:p>
          <a:p>
            <a:pPr algn="just" eaLnBrk="1" hangingPunct="1">
              <a:buFontTx/>
              <a:buNone/>
            </a:pPr>
            <a:endParaRPr lang="en-US" altLang="zh-CN" sz="2800" smtClean="0"/>
          </a:p>
          <a:p>
            <a:pPr algn="just" eaLnBrk="1" hangingPunct="1"/>
            <a:r>
              <a:rPr lang="en-US" altLang="zh-CN" sz="2800" smtClean="0">
                <a:latin typeface="Tahoma" pitchFamily="34" charset="0"/>
                <a:cs typeface="Times New Roman" pitchFamily="18" charset="0"/>
              </a:rPr>
              <a:t>  </a:t>
            </a:r>
            <a:r>
              <a:rPr lang="en-US" altLang="zh-CN" sz="2800" smtClean="0"/>
              <a:t>Tumor associated Ag (TAA)</a:t>
            </a:r>
          </a:p>
          <a:p>
            <a:pPr algn="just" eaLnBrk="1" hangingPunct="1">
              <a:buFontTx/>
              <a:buNone/>
            </a:pPr>
            <a:r>
              <a:rPr lang="en-US" altLang="zh-CN" sz="2800" smtClean="0"/>
              <a:t>   Highly expressed on tumor cells but lowly  expressed on normal cells,such as AFP,CEA.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43888" cy="1314450"/>
          </a:xfrm>
        </p:spPr>
        <p:txBody>
          <a:bodyPr/>
          <a:lstStyle/>
          <a:p>
            <a:pPr eaLnBrk="1" hangingPunct="1"/>
            <a:r>
              <a:rPr lang="en-US" altLang="zh-CN" sz="3600" smtClean="0"/>
              <a:t>Part VI  Adjuvants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060575"/>
            <a:ext cx="8229600" cy="44561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zh-CN" b="1" smtClean="0"/>
              <a:t> </a:t>
            </a:r>
            <a:r>
              <a:rPr lang="en-US" altLang="zh-CN" smtClean="0"/>
              <a:t>I. Definition  </a:t>
            </a:r>
          </a:p>
          <a:p>
            <a:pPr algn="just" eaLnBrk="1" hangingPunct="1">
              <a:buFontTx/>
              <a:buNone/>
            </a:pPr>
            <a:r>
              <a:rPr lang="en-US" altLang="zh-CN" sz="2800" smtClean="0"/>
              <a:t>   Adjuvant is certain substance which can non-specifically enhance the Immune response or change the type of Immune response when it is injected before or together with the antigens.</a:t>
            </a:r>
          </a:p>
          <a:p>
            <a:pPr algn="just" eaLnBrk="1" hangingPunct="1">
              <a:buFontTx/>
              <a:buNone/>
            </a:pPr>
            <a:r>
              <a:rPr lang="en-US" altLang="zh-CN" b="1" smtClean="0"/>
              <a:t> </a:t>
            </a:r>
            <a:endParaRPr lang="en-US" altLang="zh-CN" sz="280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/>
              <a:t>II. Classification of adjuvant </a:t>
            </a:r>
          </a:p>
          <a:p>
            <a:pPr eaLnBrk="1" hangingPunct="1">
              <a:buFontTx/>
              <a:buNone/>
            </a:pPr>
            <a:r>
              <a:rPr lang="en-US" altLang="zh-CN" smtClean="0"/>
              <a:t>   </a:t>
            </a:r>
            <a:r>
              <a:rPr lang="en-US" altLang="zh-CN" sz="2800" smtClean="0"/>
              <a:t>organic adjuvants: BCG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   inorganic adjuvants: Al(OH)</a:t>
            </a:r>
            <a:r>
              <a:rPr lang="en-US" altLang="zh-CN" sz="2800" baseline="-25000" smtClean="0"/>
              <a:t>3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   synthesized adjuvants: polyI:C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   complex adjuvants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  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   </a:t>
            </a:r>
          </a:p>
          <a:p>
            <a:pPr eaLnBrk="1" hangingPunct="1">
              <a:buFontTx/>
              <a:buNone/>
            </a:pPr>
            <a:endParaRPr lang="en-US" altLang="zh-CN" sz="280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29600" cy="44561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zh-CN" sz="2800" smtClean="0">
                <a:solidFill>
                  <a:srgbClr val="FF3300"/>
                </a:solidFill>
              </a:rPr>
              <a:t>Common adjuvant:</a:t>
            </a:r>
          </a:p>
          <a:p>
            <a:pPr algn="just" eaLnBrk="1" hangingPunct="1">
              <a:buFontTx/>
              <a:buNone/>
            </a:pPr>
            <a:r>
              <a:rPr lang="en-US" altLang="zh-CN" b="1" smtClean="0"/>
              <a:t>  </a:t>
            </a:r>
            <a:r>
              <a:rPr lang="en-US" altLang="zh-CN" sz="2800" smtClean="0"/>
              <a:t>Incomplete Freund</a:t>
            </a:r>
            <a:r>
              <a:rPr lang="en-US" altLang="zh-CN" sz="2800" smtClean="0">
                <a:latin typeface="Tahoma" pitchFamily="34" charset="0"/>
              </a:rPr>
              <a:t>’</a:t>
            </a:r>
            <a:r>
              <a:rPr lang="en-US" altLang="zh-CN" sz="2800" smtClean="0"/>
              <a:t>s adjuvant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  Complete Freund</a:t>
            </a:r>
            <a:r>
              <a:rPr lang="en-US" altLang="zh-CN" sz="2800" smtClean="0">
                <a:latin typeface="Tahoma" pitchFamily="34" charset="0"/>
              </a:rPr>
              <a:t>’</a:t>
            </a:r>
            <a:r>
              <a:rPr lang="en-US" altLang="zh-CN" sz="2800" smtClean="0"/>
              <a:t>s adjuvant </a:t>
            </a:r>
          </a:p>
          <a:p>
            <a:pPr eaLnBrk="1" hangingPunct="1"/>
            <a:endParaRPr lang="en-US" altLang="zh-CN" sz="2800" smtClean="0"/>
          </a:p>
          <a:p>
            <a:pPr eaLnBrk="1" hangingPunct="1">
              <a:buFontTx/>
              <a:buNone/>
            </a:pPr>
            <a:endParaRPr lang="en-US" altLang="zh-CN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456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/>
              <a:t>  </a:t>
            </a:r>
            <a:r>
              <a:rPr lang="en-US" altLang="zh-CN" smtClean="0"/>
              <a:t>III. Mechanisms of adjuvant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Change the chemical and physical characteristic of Ag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Improves the Ag process and presentation ability of macrophages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smtClean="0"/>
              <a:t>Non-specifically stimulate proliferation of lymphocytes</a:t>
            </a:r>
          </a:p>
          <a:p>
            <a:pPr eaLnBrk="1" hangingPunct="1">
              <a:buFontTx/>
              <a:buNone/>
            </a:pPr>
            <a:endParaRPr lang="en-US" altLang="zh-CN" sz="28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MESSEGE/ FOR THE TOPIC COVERED (SUMMARY)  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9050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Antigen and its characteristics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Factors of affecting immunogenicity of antigen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Specificity and cross reaction of antigen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 of antigen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Important antigens in medicine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Adjuvants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696200" cy="5867400"/>
          </a:xfrm>
        </p:spPr>
        <p:txBody>
          <a:bodyPr/>
          <a:lstStyle/>
          <a:p>
            <a:r>
              <a:rPr lang="en-US" sz="2800" dirty="0" smtClean="0"/>
              <a:t>Microbiology – Prescott, et al.</a:t>
            </a:r>
          </a:p>
          <a:p>
            <a:r>
              <a:rPr lang="en-US" sz="2800" dirty="0" smtClean="0"/>
              <a:t>Microbiology – Bernard D. Davis, et al.</a:t>
            </a:r>
          </a:p>
          <a:p>
            <a:r>
              <a:rPr lang="en-US" sz="2800" dirty="0" smtClean="0"/>
              <a:t>Clinical &amp; Pathogenic Microbiology – Barbara J Howard, et al.</a:t>
            </a:r>
          </a:p>
          <a:p>
            <a:r>
              <a:rPr lang="en-US" sz="2800" dirty="0" smtClean="0"/>
              <a:t>Immunology an Introduction – </a:t>
            </a:r>
            <a:r>
              <a:rPr lang="en-US" sz="2800" dirty="0" err="1" smtClean="0"/>
              <a:t>Tizard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Immunology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edition – Evan </a:t>
            </a:r>
            <a:r>
              <a:rPr lang="en-US" sz="2800" dirty="0" err="1" smtClean="0"/>
              <a:t>Roitt</a:t>
            </a:r>
            <a:r>
              <a:rPr lang="en-US" sz="2800" dirty="0" smtClean="0"/>
              <a:t>, et al.</a:t>
            </a:r>
          </a:p>
          <a:p>
            <a:r>
              <a:rPr lang="en-US" sz="2800" dirty="0" smtClean="0"/>
              <a:t>Medical Microbiology – Greenwood</a:t>
            </a:r>
          </a:p>
          <a:p>
            <a:r>
              <a:rPr lang="en-US" sz="2800" dirty="0" smtClean="0"/>
              <a:t>Textbook of Microbiology – </a:t>
            </a:r>
            <a:r>
              <a:rPr lang="en-US" sz="2800" dirty="0" err="1" smtClean="0"/>
              <a:t>Ananthnarayan</a:t>
            </a:r>
            <a:endParaRPr lang="en-US" sz="2800" dirty="0" smtClean="0"/>
          </a:p>
          <a:p>
            <a:r>
              <a:rPr lang="en-US" sz="2800" dirty="0" smtClean="0"/>
              <a:t>The short Text Book of Microbiology – </a:t>
            </a:r>
            <a:r>
              <a:rPr lang="en-US" sz="2800" dirty="0" err="1" smtClean="0"/>
              <a:t>Satish</a:t>
            </a:r>
            <a:r>
              <a:rPr lang="en-US" sz="2800" dirty="0" smtClean="0"/>
              <a:t> </a:t>
            </a:r>
            <a:r>
              <a:rPr lang="en-US" sz="2800" dirty="0" err="1" smtClean="0"/>
              <a:t>Gupte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43888" cy="1314450"/>
          </a:xfrm>
        </p:spPr>
        <p:txBody>
          <a:bodyPr/>
          <a:lstStyle/>
          <a:p>
            <a:pPr eaLnBrk="1" hangingPunct="1"/>
            <a:r>
              <a:rPr lang="en-US" altLang="zh-CN" sz="3600" smtClean="0"/>
              <a:t>Part I    Antigen and its characteristics</a:t>
            </a:r>
            <a:r>
              <a:rPr lang="en-US" altLang="zh-CN" b="1" smtClean="0">
                <a:latin typeface="Times New Roman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696200" cy="3581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I.  Definition of antigen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 smtClean="0"/>
              <a:t>   </a:t>
            </a:r>
            <a:r>
              <a:rPr lang="en-US" altLang="zh-CN" sz="2800" dirty="0" smtClean="0">
                <a:solidFill>
                  <a:srgbClr val="FF3300"/>
                </a:solidFill>
              </a:rPr>
              <a:t>Antigen:</a:t>
            </a:r>
            <a:r>
              <a:rPr lang="en-US" altLang="zh-CN" sz="2800" dirty="0" smtClean="0"/>
              <a:t> Those substances that can induce a specific immune response and specifically bind products of immune response in vitro or in vivo.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 smtClean="0">
                <a:solidFill>
                  <a:schemeClr val="tx2"/>
                </a:solidFill>
              </a:rPr>
              <a:t>    . </a:t>
            </a:r>
            <a:r>
              <a:rPr lang="en-US" altLang="zh-CN" sz="2800" dirty="0" smtClean="0">
                <a:solidFill>
                  <a:srgbClr val="FF3300"/>
                </a:solidFill>
              </a:rPr>
              <a:t>Antigen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 smtClean="0">
                <a:solidFill>
                  <a:schemeClr val="tx2"/>
                </a:solidFill>
                <a:cs typeface="Times New Roman" pitchFamily="18" charset="0"/>
              </a:rPr>
              <a:t>        . </a:t>
            </a:r>
            <a:r>
              <a:rPr lang="en-US" altLang="zh-CN" sz="2800" dirty="0" err="1" smtClean="0">
                <a:solidFill>
                  <a:srgbClr val="FF3300"/>
                </a:solidFill>
                <a:cs typeface="Times New Roman" pitchFamily="18" charset="0"/>
              </a:rPr>
              <a:t>Tolerogen</a:t>
            </a:r>
            <a:r>
              <a:rPr lang="en-US" altLang="zh-CN" sz="2800" dirty="0" smtClean="0">
                <a:solidFill>
                  <a:srgbClr val="FF3300"/>
                </a:solidFill>
                <a:cs typeface="Times New Roman" pitchFamily="18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 smtClean="0">
                <a:solidFill>
                  <a:schemeClr val="tx2"/>
                </a:solidFill>
              </a:rPr>
              <a:t>               . </a:t>
            </a:r>
            <a:r>
              <a:rPr lang="en-US" altLang="zh-CN" sz="2800" dirty="0" smtClean="0">
                <a:solidFill>
                  <a:srgbClr val="FF3300"/>
                </a:solidFill>
              </a:rPr>
              <a:t>Allergen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828800"/>
            <a:ext cx="7886700" cy="2514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409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AAD25-578F-496D-AC65-C541A3DD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F237F02B-0847-4FB8-B01A-0B490D9271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784976" cy="660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C780BE-3311-4088-946E-46E00F56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19708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4760687"/>
            <a:ext cx="8123465" cy="1414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978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43888" cy="131445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II. Characteristics of Ag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276475"/>
            <a:ext cx="8229600" cy="33337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>
                <a:solidFill>
                  <a:srgbClr val="FF3300"/>
                </a:solidFill>
              </a:rPr>
              <a:t>1.</a:t>
            </a:r>
            <a:r>
              <a:rPr lang="en-US" altLang="zh-CN" sz="2800" smtClean="0">
                <a:cs typeface="Times New Roman" pitchFamily="18" charset="0"/>
              </a:rPr>
              <a:t> </a:t>
            </a:r>
            <a:r>
              <a:rPr lang="en-US" altLang="zh-CN" sz="2800" smtClean="0">
                <a:solidFill>
                  <a:srgbClr val="FF3300"/>
                </a:solidFill>
              </a:rPr>
              <a:t>Immunogenicity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/>
              <a:t>   The ability of antigen which can </a:t>
            </a:r>
            <a:r>
              <a:rPr lang="en-US" altLang="zh-CN" sz="2800" smtClean="0">
                <a:solidFill>
                  <a:srgbClr val="FF3300"/>
                </a:solidFill>
              </a:rPr>
              <a:t>stimulate </a:t>
            </a:r>
            <a:r>
              <a:rPr lang="en-US" altLang="zh-CN" sz="2800" smtClean="0"/>
              <a:t>the immune system of individual to induce a specific immune response.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>
                <a:latin typeface="Tahoma" pitchFamily="34" charset="0"/>
              </a:rPr>
              <a:t> </a:t>
            </a:r>
            <a:endParaRPr lang="en-US" altLang="zh-CN" sz="280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>
                <a:solidFill>
                  <a:srgbClr val="FF3300"/>
                </a:solidFill>
              </a:rPr>
              <a:t>2.</a:t>
            </a:r>
            <a:r>
              <a:rPr lang="en-US" altLang="zh-CN" sz="2800" smtClean="0">
                <a:cs typeface="Times New Roman" pitchFamily="18" charset="0"/>
              </a:rPr>
              <a:t> </a:t>
            </a:r>
            <a:r>
              <a:rPr lang="en-US" altLang="zh-CN" sz="2800" smtClean="0">
                <a:solidFill>
                  <a:srgbClr val="FF3300"/>
                </a:solidFill>
              </a:rPr>
              <a:t>Immunoreactivity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/>
              <a:t>   The ability of antigen which can </a:t>
            </a:r>
            <a:r>
              <a:rPr lang="en-US" altLang="zh-CN" sz="2800" smtClean="0">
                <a:solidFill>
                  <a:srgbClr val="FF3300"/>
                </a:solidFill>
              </a:rPr>
              <a:t>combine with</a:t>
            </a:r>
            <a:r>
              <a:rPr lang="en-US" altLang="zh-CN" sz="2800" smtClean="0"/>
              <a:t>                       corresponding Ab or sensitized T lymphocyte.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43888" cy="131445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III.</a:t>
            </a:r>
            <a:r>
              <a:rPr lang="en-US" altLang="zh-CN" sz="3200" smtClean="0">
                <a:latin typeface="Tahoma" pitchFamily="34" charset="0"/>
                <a:cs typeface="Times New Roman" pitchFamily="18" charset="0"/>
              </a:rPr>
              <a:t> </a:t>
            </a:r>
            <a:r>
              <a:rPr lang="en-US" altLang="zh-CN" sz="3200" smtClean="0"/>
              <a:t>Structure of antigen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915400" cy="373380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en-US" altLang="zh-CN" sz="2800" smtClean="0"/>
              <a:t>hapten and carrier </a:t>
            </a:r>
          </a:p>
          <a:p>
            <a:pPr algn="just" eaLnBrk="1" hangingPunct="1">
              <a:buFontTx/>
              <a:buNone/>
            </a:pPr>
            <a:r>
              <a:rPr lang="en-US" altLang="zh-CN" sz="2800" smtClean="0"/>
              <a:t>   </a:t>
            </a:r>
            <a:r>
              <a:rPr lang="en-US" altLang="zh-CN" sz="2800" smtClean="0">
                <a:solidFill>
                  <a:srgbClr val="FF3300"/>
                </a:solidFill>
              </a:rPr>
              <a:t>Hapten</a:t>
            </a:r>
            <a:r>
              <a:rPr lang="en-US" altLang="zh-CN" sz="2800" smtClean="0"/>
              <a:t>: Only possess immunoreactivity</a:t>
            </a:r>
          </a:p>
          <a:p>
            <a:pPr algn="just" eaLnBrk="1" hangingPunct="1">
              <a:buFontTx/>
              <a:buNone/>
            </a:pPr>
            <a:r>
              <a:rPr lang="en-US" altLang="zh-CN" sz="2800" smtClean="0">
                <a:solidFill>
                  <a:srgbClr val="FF3300"/>
                </a:solidFill>
              </a:rPr>
              <a:t>   Carrier</a:t>
            </a:r>
            <a:r>
              <a:rPr lang="en-US" altLang="zh-CN" sz="2800" smtClean="0"/>
              <a:t>: Enhance the immunogenicity of hapten</a:t>
            </a:r>
          </a:p>
          <a:p>
            <a:pPr algn="just" eaLnBrk="1" hangingPunct="1">
              <a:buFontTx/>
              <a:buNone/>
            </a:pPr>
            <a:endParaRPr lang="en-US" altLang="zh-CN" sz="2800" smtClean="0"/>
          </a:p>
          <a:p>
            <a:pPr algn="just" eaLnBrk="1" hangingPunct="1"/>
            <a:r>
              <a:rPr lang="en-US" altLang="zh-CN" sz="2800" smtClean="0"/>
              <a:t>Immunogens :possess both characteristics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   Hapten +carrier    complete antigen(immunogens)</a:t>
            </a:r>
            <a:r>
              <a:rPr lang="en-US" altLang="zh-CN" smtClean="0"/>
              <a:t> </a:t>
            </a:r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2971800" y="4876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43888" cy="1223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smtClean="0"/>
              <a:t>Part II     Factors of affecting   </a:t>
            </a:r>
            <a:br>
              <a:rPr lang="en-US" altLang="zh-CN" sz="3600" smtClean="0"/>
            </a:br>
            <a:r>
              <a:rPr lang="en-US" altLang="zh-CN" sz="3600" smtClean="0"/>
              <a:t>               immunogenicity of antigen</a:t>
            </a:r>
            <a:r>
              <a:rPr lang="en-US" altLang="zh-CN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514600"/>
            <a:ext cx="8382000" cy="4495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zh-CN" smtClean="0"/>
              <a:t>  I. Factors related to antigen </a:t>
            </a:r>
            <a:r>
              <a:rPr lang="en-US" altLang="zh-CN" smtClean="0">
                <a:cs typeface="Times New Roman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zh-CN" smtClean="0">
                <a:cs typeface="Times New Roman" pitchFamily="18" charset="0"/>
              </a:rPr>
              <a:t>  1. </a:t>
            </a:r>
            <a:r>
              <a:rPr lang="en-US" altLang="zh-CN" smtClean="0"/>
              <a:t>Foreignness</a:t>
            </a:r>
            <a:endParaRPr lang="en-US" altLang="zh-CN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chemeClr val="tx2"/>
                </a:solidFill>
              </a:rPr>
              <a:t>   According to </a:t>
            </a:r>
            <a:r>
              <a:rPr lang="en-US" altLang="zh-CN" sz="2800" smtClean="0">
                <a:solidFill>
                  <a:srgbClr val="FF3300"/>
                </a:solidFill>
              </a:rPr>
              <a:t>Burnet clone selection</a:t>
            </a:r>
            <a:r>
              <a:rPr lang="en-US" altLang="zh-CN" sz="2800" smtClean="0">
                <a:solidFill>
                  <a:schemeClr val="tx2"/>
                </a:solidFill>
              </a:rPr>
              <a:t> </a:t>
            </a:r>
            <a:r>
              <a:rPr lang="en-US" altLang="zh-CN" sz="2800" smtClean="0">
                <a:solidFill>
                  <a:srgbClr val="FF3300"/>
                </a:solidFill>
              </a:rPr>
              <a:t>theory</a:t>
            </a:r>
            <a:r>
              <a:rPr lang="en-US" altLang="zh-CN" sz="2800" smtClean="0">
                <a:solidFill>
                  <a:schemeClr val="tx2"/>
                </a:solidFill>
              </a:rPr>
              <a:t> , foreignness means substances that  </a:t>
            </a:r>
            <a:r>
              <a:rPr lang="en-US" altLang="zh-CN" sz="2800" smtClean="0">
                <a:solidFill>
                  <a:srgbClr val="FF3300"/>
                </a:solidFill>
              </a:rPr>
              <a:t>never contact</a:t>
            </a:r>
            <a:r>
              <a:rPr lang="en-US" altLang="zh-CN" sz="2800" smtClean="0">
                <a:solidFill>
                  <a:schemeClr val="tx2"/>
                </a:solidFill>
              </a:rPr>
              <a:t> with lymphocytes in embryo period. </a:t>
            </a:r>
          </a:p>
          <a:p>
            <a:pPr algn="just" eaLnBrk="1" hangingPunct="1">
              <a:buFontTx/>
              <a:buNone/>
            </a:pPr>
            <a:endParaRPr lang="en-US" altLang="zh-CN" sz="2800" smtClean="0">
              <a:solidFill>
                <a:srgbClr val="FF3300"/>
              </a:solidFill>
            </a:endParaRPr>
          </a:p>
          <a:p>
            <a:pPr algn="just" eaLnBrk="1" hangingPunct="1">
              <a:buFontTx/>
              <a:buNone/>
            </a:pPr>
            <a:endParaRPr lang="en-US" altLang="zh-CN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克隆选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172200" y="9906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latin typeface="Times New Roman" pitchFamily="18" charset="0"/>
              </a:rPr>
              <a:t>Various clones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0" y="22860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latin typeface="Times New Roman" pitchFamily="18" charset="0"/>
              </a:rPr>
              <a:t>Clone deletion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0" y="43434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latin typeface="Times New Roman" pitchFamily="18" charset="0"/>
              </a:rPr>
              <a:t>Clone selection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096000" y="3429000"/>
            <a:ext cx="1828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001000" y="32004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chemeClr val="hlink"/>
                </a:solidFill>
                <a:latin typeface="Times New Roman" pitchFamily="18" charset="0"/>
              </a:rPr>
              <a:t>birth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1602</Words>
  <Application>Microsoft Office PowerPoint</Application>
  <PresentationFormat>On-screen Show (4:3)</PresentationFormat>
  <Paragraphs>322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Crayons</vt:lpstr>
      <vt:lpstr>位图图像</vt:lpstr>
      <vt:lpstr>BMP 图象</vt:lpstr>
      <vt:lpstr>Slide 1</vt:lpstr>
      <vt:lpstr>Specific learning Objectives </vt:lpstr>
      <vt:lpstr>Table of Content </vt:lpstr>
      <vt:lpstr> Antigen </vt:lpstr>
      <vt:lpstr>Part I    Antigen and its characteristics </vt:lpstr>
      <vt:lpstr>II. Characteristics of Ag</vt:lpstr>
      <vt:lpstr>III. Structure of antigen</vt:lpstr>
      <vt:lpstr>Part II     Factors of affecting                   immunogenicity of antigen </vt:lpstr>
      <vt:lpstr>Slide 9</vt:lpstr>
      <vt:lpstr>Clonal selection theory</vt:lpstr>
      <vt:lpstr>                               </vt:lpstr>
      <vt:lpstr>Slide 12</vt:lpstr>
      <vt:lpstr>2. Physical and chemical nature of antigen </vt:lpstr>
      <vt:lpstr>Slide 14</vt:lpstr>
      <vt:lpstr> </vt:lpstr>
      <vt:lpstr>II. Factors related to host </vt:lpstr>
      <vt:lpstr>III. Methods of immunization </vt:lpstr>
      <vt:lpstr>  Part III  Specificity and cross reaction          of antigen </vt:lpstr>
      <vt:lpstr>Slide 19</vt:lpstr>
      <vt:lpstr>Slide 20</vt:lpstr>
      <vt:lpstr>Slide 21</vt:lpstr>
      <vt:lpstr>3. Classification of antigenic determinant</vt:lpstr>
      <vt:lpstr>Conformational determinants</vt:lpstr>
      <vt:lpstr>Sequential (or linear) determinants</vt:lpstr>
      <vt:lpstr>Slide 25</vt:lpstr>
      <vt:lpstr>Slide 26</vt:lpstr>
      <vt:lpstr>Comparison of T cell epitope and B cell epitope </vt:lpstr>
      <vt:lpstr>Functional determinants and sequestered determinants</vt:lpstr>
      <vt:lpstr>II. Common antigen and  cross reaction</vt:lpstr>
      <vt:lpstr>Slide 30</vt:lpstr>
      <vt:lpstr>  Part IV  Classification of Ag</vt:lpstr>
      <vt:lpstr> II. According to the dependence of T cells  when Ags induce humoral immune response</vt:lpstr>
      <vt:lpstr>1.TD-Ag (thymus dependent Ag )  </vt:lpstr>
      <vt:lpstr>2. TI-Ag  (thymus independent Ag) </vt:lpstr>
      <vt:lpstr>III. According to source of antigen </vt:lpstr>
      <vt:lpstr>Part V  Important antigens in medicine  </vt:lpstr>
      <vt:lpstr>Slide 37</vt:lpstr>
      <vt:lpstr>II. Immune serum of animal</vt:lpstr>
      <vt:lpstr>III. Heterophile Ag  (forssman Ag) </vt:lpstr>
      <vt:lpstr> IV. Alloantigen </vt:lpstr>
      <vt:lpstr>ABO system</vt:lpstr>
      <vt:lpstr>V. Autoantigen </vt:lpstr>
      <vt:lpstr>VI. Tumor antigen </vt:lpstr>
      <vt:lpstr>Part VI  Adjuvants</vt:lpstr>
      <vt:lpstr>Slide 45</vt:lpstr>
      <vt:lpstr>Slide 46</vt:lpstr>
      <vt:lpstr>Slide 47</vt:lpstr>
      <vt:lpstr>TAKE HOME MESSEGE/ FOR THE TOPIC COVERED (SUMMARY)  </vt:lpstr>
      <vt:lpstr>REFERENCES</vt:lpstr>
      <vt:lpstr>Question &amp; Answer Session</vt:lpstr>
      <vt:lpstr>Slide 51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</cp:revision>
  <dcterms:created xsi:type="dcterms:W3CDTF">2006-08-16T00:00:00Z</dcterms:created>
  <dcterms:modified xsi:type="dcterms:W3CDTF">2022-09-12T07:31:11Z</dcterms:modified>
</cp:coreProperties>
</file>